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2424" r:id="rId2"/>
    <p:sldId id="2425" r:id="rId3"/>
    <p:sldId id="2426" r:id="rId4"/>
    <p:sldId id="2432" r:id="rId5"/>
    <p:sldId id="2427" r:id="rId6"/>
    <p:sldId id="2429" r:id="rId7"/>
    <p:sldId id="2436" r:id="rId8"/>
    <p:sldId id="2437" r:id="rId9"/>
    <p:sldId id="2438" r:id="rId10"/>
    <p:sldId id="2439" r:id="rId11"/>
    <p:sldId id="2440" r:id="rId12"/>
    <p:sldId id="2441" r:id="rId13"/>
    <p:sldId id="2443" r:id="rId14"/>
    <p:sldId id="2446" r:id="rId15"/>
    <p:sldId id="2447" r:id="rId16"/>
    <p:sldId id="2448" r:id="rId17"/>
    <p:sldId id="2442" r:id="rId18"/>
    <p:sldId id="2431" r:id="rId19"/>
    <p:sldId id="2449" r:id="rId20"/>
  </p:sldIdLst>
  <p:sldSz cx="12192000" cy="6858000"/>
  <p:notesSz cx="6858000" cy="9144000"/>
  <p:defaultTextStyle>
    <a:defPPr>
      <a:defRPr lang="en-US"/>
    </a:defPPr>
    <a:lvl1pPr marL="0" algn="l" defTabSz="914400" rtl="0" eaLnBrk="1" latinLnBrk="0" hangingPunct="1">
      <a:defRPr lang="en-US" sz="1800" kern="1200">
        <a:solidFill>
          <a:schemeClr val="tx1"/>
        </a:solidFill>
        <a:latin typeface="+mn-lt"/>
        <a:ea typeface="+mn-ea"/>
        <a:cs typeface="+mn-cs"/>
      </a:defRPr>
    </a:lvl1pPr>
    <a:lvl2pPr marL="457200" algn="l" defTabSz="914400" rtl="0" eaLnBrk="1" latinLnBrk="0" hangingPunct="1">
      <a:defRPr lang="en-US" sz="1800" kern="1200">
        <a:solidFill>
          <a:schemeClr val="tx1"/>
        </a:solidFill>
        <a:latin typeface="+mn-lt"/>
        <a:ea typeface="+mn-ea"/>
        <a:cs typeface="+mn-cs"/>
      </a:defRPr>
    </a:lvl2pPr>
    <a:lvl3pPr marL="914400" algn="l" defTabSz="914400" rtl="0" eaLnBrk="1" latinLnBrk="0" hangingPunct="1">
      <a:defRPr lang="en-US" sz="1800" kern="1200">
        <a:solidFill>
          <a:schemeClr val="tx1"/>
        </a:solidFill>
        <a:latin typeface="+mn-lt"/>
        <a:ea typeface="+mn-ea"/>
        <a:cs typeface="+mn-cs"/>
      </a:defRPr>
    </a:lvl3pPr>
    <a:lvl4pPr marL="1371600" algn="l" defTabSz="914400" rtl="0" eaLnBrk="1" latinLnBrk="0" hangingPunct="1">
      <a:defRPr lang="en-US" sz="1800" kern="1200">
        <a:solidFill>
          <a:schemeClr val="tx1"/>
        </a:solidFill>
        <a:latin typeface="+mn-lt"/>
        <a:ea typeface="+mn-ea"/>
        <a:cs typeface="+mn-cs"/>
      </a:defRPr>
    </a:lvl4pPr>
    <a:lvl5pPr marL="1828800" algn="l" defTabSz="914400" rtl="0" eaLnBrk="1" latinLnBrk="0" hangingPunct="1">
      <a:defRPr lang="en-US"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72074C6E-A752-4E36-9E81-54A25CCB340E}">
          <p14:sldIdLst>
            <p14:sldId id="2424"/>
            <p14:sldId id="2425"/>
            <p14:sldId id="2426"/>
            <p14:sldId id="2432"/>
            <p14:sldId id="2427"/>
            <p14:sldId id="2429"/>
            <p14:sldId id="2436"/>
            <p14:sldId id="2437"/>
            <p14:sldId id="2438"/>
            <p14:sldId id="2439"/>
            <p14:sldId id="2440"/>
            <p14:sldId id="2441"/>
            <p14:sldId id="2443"/>
            <p14:sldId id="2446"/>
            <p14:sldId id="2447"/>
            <p14:sldId id="2448"/>
            <p14:sldId id="2442"/>
            <p14:sldId id="2431"/>
            <p14:sldId id="2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15C"/>
    <a:srgbClr val="00994E"/>
    <a:srgbClr val="015DBB"/>
    <a:srgbClr val="FF5959"/>
    <a:srgbClr val="00505C"/>
    <a:srgbClr val="003C45"/>
    <a:srgbClr val="FF00FF"/>
    <a:srgbClr val="8D8579"/>
    <a:srgbClr val="460B0B"/>
    <a:srgbClr val="2E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94724" autoAdjust="0"/>
  </p:normalViewPr>
  <p:slideViewPr>
    <p:cSldViewPr snapToGrid="0">
      <p:cViewPr>
        <p:scale>
          <a:sx n="50" d="100"/>
          <a:sy n="50" d="100"/>
        </p:scale>
        <p:origin x="1548" y="31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6776"/>
    </p:cViewPr>
  </p:sorterViewPr>
  <p:notesViewPr>
    <p:cSldViewPr snapToGrid="0">
      <p:cViewPr varScale="1">
        <p:scale>
          <a:sx n="117" d="100"/>
          <a:sy n="117" d="100"/>
        </p:scale>
        <p:origin x="280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1ABB57-1B64-47AF-8E40-B8EAA74534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E33EB-4FA5-4277-96C4-ADC84345EC3F}" type="slidenum">
              <a:rPr lang="en-US" smtClean="0"/>
              <a:t>‹#›</a:t>
            </a:fld>
            <a:endParaRPr lang="en-US"/>
          </a:p>
        </p:txBody>
      </p:sp>
    </p:spTree>
    <p:extLst>
      <p:ext uri="{BB962C8B-B14F-4D97-AF65-F5344CB8AC3E}">
        <p14:creationId xmlns:p14="http://schemas.microsoft.com/office/powerpoint/2010/main" val="27835300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lt"/>
              </a:defRPr>
            </a:lvl1pPr>
          </a:lstStyle>
          <a:p>
            <a:fld id="{066536AC-2BFA-4959-8419-065D350BE9CD}" type="slidenum">
              <a:rPr lang="en-US" smtClean="0"/>
              <a:pPr/>
              <a:t>‹#›</a:t>
            </a:fld>
            <a:endParaRPr lang="en-US"/>
          </a:p>
        </p:txBody>
      </p:sp>
    </p:spTree>
    <p:extLst>
      <p:ext uri="{BB962C8B-B14F-4D97-AF65-F5344CB8AC3E}">
        <p14:creationId xmlns:p14="http://schemas.microsoft.com/office/powerpoint/2010/main" val="53964032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defRPr sz="1200" kern="1200">
        <a:solidFill>
          <a:schemeClr val="tx1"/>
        </a:solidFill>
        <a:latin typeface="+mn-lt"/>
        <a:ea typeface="+mn-ea"/>
        <a:cs typeface="+mn-cs"/>
      </a:defRPr>
    </a:lvl1pPr>
    <a:lvl2pPr marL="171450"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169863" indent="0" algn="l" defTabSz="914400" rtl="0" eaLnBrk="1" latinLnBrk="0" hangingPunct="1">
      <a:defRPr sz="1100" i="1" kern="1200">
        <a:solidFill>
          <a:schemeClr val="tx1"/>
        </a:solidFill>
        <a:latin typeface="+mn-lt"/>
        <a:ea typeface="+mn-ea"/>
        <a:cs typeface="+mn-cs"/>
      </a:defRPr>
    </a:lvl3pPr>
    <a:lvl4pPr marL="341313"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4pPr>
    <a:lvl5pPr marL="339725" indent="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536AC-2BFA-4959-8419-065D350BE9CD}" type="slidenum">
              <a:rPr lang="en-US" smtClean="0"/>
              <a:pPr/>
              <a:t>5</a:t>
            </a:fld>
            <a:endParaRPr lang="en-US"/>
          </a:p>
        </p:txBody>
      </p:sp>
    </p:spTree>
    <p:extLst>
      <p:ext uri="{BB962C8B-B14F-4D97-AF65-F5344CB8AC3E}">
        <p14:creationId xmlns:p14="http://schemas.microsoft.com/office/powerpoint/2010/main" val="63123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B82E1-DE34-4883-B38F-904E0E3D3395}"/>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C5B939EC-31BB-48C1-8E04-5F8CEAF9AA6E}"/>
              </a:ext>
            </a:extLst>
          </p:cNvPr>
          <p:cNvSpPr>
            <a:spLocks noGrp="1"/>
          </p:cNvSpPr>
          <p:nvPr>
            <p:ph idx="1"/>
          </p:nvPr>
        </p:nvSpPr>
        <p:spPr>
          <a:xfrm>
            <a:off x="457200" y="1371600"/>
            <a:ext cx="11277600" cy="4838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4368497-D4C3-4EAC-95FD-9EAF68C78144}"/>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8F7EED2-5EE4-4355-BF1B-F37289E2F41D}"/>
              </a:ext>
            </a:extLst>
          </p:cNvPr>
          <p:cNvSpPr>
            <a:spLocks noGrp="1"/>
          </p:cNvSpPr>
          <p:nvPr>
            <p:ph type="sldNum" sz="quarter" idx="11"/>
          </p:nvPr>
        </p:nvSpPr>
        <p:spPr/>
        <p:txBody>
          <a:bodyPr/>
          <a:lstStyle/>
          <a:p>
            <a:fld id="{27D80D38-79EE-487B-A494-4B5F27D0486F}" type="slidenum">
              <a:rPr lang="en-US" smtClean="0"/>
              <a:pPr/>
              <a:t>‹#›</a:t>
            </a:fld>
            <a:endParaRPr lang="en-US" dirty="0"/>
          </a:p>
        </p:txBody>
      </p:sp>
    </p:spTree>
    <p:extLst>
      <p:ext uri="{BB962C8B-B14F-4D97-AF65-F5344CB8AC3E}">
        <p14:creationId xmlns:p14="http://schemas.microsoft.com/office/powerpoint/2010/main" val="12716994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4">
    <p:spTree>
      <p:nvGrpSpPr>
        <p:cNvPr id="1" name=""/>
        <p:cNvGrpSpPr/>
        <p:nvPr/>
      </p:nvGrpSpPr>
      <p:grpSpPr>
        <a:xfrm>
          <a:off x="0" y="0"/>
          <a:ext cx="0" cy="0"/>
          <a:chOff x="0" y="0"/>
          <a:chExt cx="0" cy="0"/>
        </a:xfrm>
      </p:grpSpPr>
      <p:sp>
        <p:nvSpPr>
          <p:cNvPr id="9" name="Picture Placeholder 11">
            <a:extLst>
              <a:ext uri="{FF2B5EF4-FFF2-40B4-BE49-F238E27FC236}">
                <a16:creationId xmlns:a16="http://schemas.microsoft.com/office/drawing/2014/main" id="{31EB5575-EA71-4C5C-93D7-9EA6DF92D2FB}"/>
              </a:ext>
            </a:extLst>
          </p:cNvPr>
          <p:cNvSpPr>
            <a:spLocks noGrp="1"/>
          </p:cNvSpPr>
          <p:nvPr>
            <p:ph type="pic" sz="quarter" idx="14" hasCustomPrompt="1"/>
          </p:nvPr>
        </p:nvSpPr>
        <p:spPr>
          <a:xfrm>
            <a:off x="-19516" y="0"/>
            <a:ext cx="12211515" cy="386513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8 w 10008"/>
              <a:gd name="connsiteY0" fmla="*/ 0 h 10062"/>
              <a:gd name="connsiteX1" fmla="*/ 10008 w 10008"/>
              <a:gd name="connsiteY1" fmla="*/ 0 h 10062"/>
              <a:gd name="connsiteX2" fmla="*/ 10008 w 10008"/>
              <a:gd name="connsiteY2" fmla="*/ 8000 h 10062"/>
              <a:gd name="connsiteX3" fmla="*/ 5008 w 10008"/>
              <a:gd name="connsiteY3" fmla="*/ 10000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8 w 10008"/>
              <a:gd name="connsiteY2" fmla="*/ 8000 h 10062"/>
              <a:gd name="connsiteX3" fmla="*/ 4926 w 10008"/>
              <a:gd name="connsiteY3" fmla="*/ 5368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8 w 10008"/>
              <a:gd name="connsiteY2" fmla="*/ 8000 h 10062"/>
              <a:gd name="connsiteX3" fmla="*/ 1836 w 10008"/>
              <a:gd name="connsiteY3" fmla="*/ 6132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8 w 10008"/>
              <a:gd name="connsiteY2" fmla="*/ 8000 h 10062"/>
              <a:gd name="connsiteX3" fmla="*/ 719 w 10008"/>
              <a:gd name="connsiteY3" fmla="*/ 6819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8 w 10008"/>
              <a:gd name="connsiteY2" fmla="*/ 8000 h 10062"/>
              <a:gd name="connsiteX3" fmla="*/ 841 w 10008"/>
              <a:gd name="connsiteY3" fmla="*/ 8193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0 w 10008"/>
              <a:gd name="connsiteY2" fmla="*/ 10011 h 10062"/>
              <a:gd name="connsiteX3" fmla="*/ 841 w 10008"/>
              <a:gd name="connsiteY3" fmla="*/ 8193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0 w 10008"/>
              <a:gd name="connsiteY2" fmla="*/ 10011 h 10062"/>
              <a:gd name="connsiteX3" fmla="*/ 841 w 10008"/>
              <a:gd name="connsiteY3" fmla="*/ 8193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0 w 10008"/>
              <a:gd name="connsiteY2" fmla="*/ 10011 h 10062"/>
              <a:gd name="connsiteX3" fmla="*/ 8251 w 10008"/>
              <a:gd name="connsiteY3" fmla="*/ 6946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0 w 10008"/>
              <a:gd name="connsiteY2" fmla="*/ 10011 h 10062"/>
              <a:gd name="connsiteX3" fmla="*/ 9335 w 10008"/>
              <a:gd name="connsiteY3" fmla="*/ 6946 h 10062"/>
              <a:gd name="connsiteX4" fmla="*/ 0 w 10008"/>
              <a:gd name="connsiteY4" fmla="*/ 10062 h 10062"/>
              <a:gd name="connsiteX5" fmla="*/ 8 w 10008"/>
              <a:gd name="connsiteY5" fmla="*/ 0 h 10062"/>
              <a:gd name="connsiteX0" fmla="*/ 8 w 10008"/>
              <a:gd name="connsiteY0" fmla="*/ 0 h 10062"/>
              <a:gd name="connsiteX1" fmla="*/ 10008 w 10008"/>
              <a:gd name="connsiteY1" fmla="*/ 0 h 10062"/>
              <a:gd name="connsiteX2" fmla="*/ 10000 w 10008"/>
              <a:gd name="connsiteY2" fmla="*/ 10011 h 10062"/>
              <a:gd name="connsiteX3" fmla="*/ 9082 w 10008"/>
              <a:gd name="connsiteY3" fmla="*/ 8168 h 10062"/>
              <a:gd name="connsiteX4" fmla="*/ 0 w 10008"/>
              <a:gd name="connsiteY4" fmla="*/ 10062 h 10062"/>
              <a:gd name="connsiteX5" fmla="*/ 8 w 10008"/>
              <a:gd name="connsiteY5" fmla="*/ 0 h 10062"/>
              <a:gd name="connsiteX0" fmla="*/ 8 w 10016"/>
              <a:gd name="connsiteY0" fmla="*/ 0 h 10062"/>
              <a:gd name="connsiteX1" fmla="*/ 10008 w 10016"/>
              <a:gd name="connsiteY1" fmla="*/ 0 h 10062"/>
              <a:gd name="connsiteX2" fmla="*/ 10016 w 10016"/>
              <a:gd name="connsiteY2" fmla="*/ 9986 h 10062"/>
              <a:gd name="connsiteX3" fmla="*/ 9082 w 10016"/>
              <a:gd name="connsiteY3" fmla="*/ 8168 h 10062"/>
              <a:gd name="connsiteX4" fmla="*/ 0 w 10016"/>
              <a:gd name="connsiteY4" fmla="*/ 10062 h 10062"/>
              <a:gd name="connsiteX5" fmla="*/ 8 w 10016"/>
              <a:gd name="connsiteY5" fmla="*/ 0 h 10062"/>
              <a:gd name="connsiteX0" fmla="*/ 8 w 10016"/>
              <a:gd name="connsiteY0" fmla="*/ 0 h 10062"/>
              <a:gd name="connsiteX1" fmla="*/ 10008 w 10016"/>
              <a:gd name="connsiteY1" fmla="*/ 0 h 10062"/>
              <a:gd name="connsiteX2" fmla="*/ 10016 w 10016"/>
              <a:gd name="connsiteY2" fmla="*/ 9986 h 10062"/>
              <a:gd name="connsiteX3" fmla="*/ 4859 w 10016"/>
              <a:gd name="connsiteY3" fmla="*/ 6768 h 10062"/>
              <a:gd name="connsiteX4" fmla="*/ 0 w 10016"/>
              <a:gd name="connsiteY4" fmla="*/ 10062 h 10062"/>
              <a:gd name="connsiteX5" fmla="*/ 8 w 10016"/>
              <a:gd name="connsiteY5" fmla="*/ 0 h 10062"/>
              <a:gd name="connsiteX0" fmla="*/ 8 w 10016"/>
              <a:gd name="connsiteY0" fmla="*/ 0 h 10062"/>
              <a:gd name="connsiteX1" fmla="*/ 10008 w 10016"/>
              <a:gd name="connsiteY1" fmla="*/ 0 h 10062"/>
              <a:gd name="connsiteX2" fmla="*/ 10016 w 10016"/>
              <a:gd name="connsiteY2" fmla="*/ 9986 h 10062"/>
              <a:gd name="connsiteX3" fmla="*/ 4973 w 10016"/>
              <a:gd name="connsiteY3" fmla="*/ 8168 h 10062"/>
              <a:gd name="connsiteX4" fmla="*/ 0 w 10016"/>
              <a:gd name="connsiteY4" fmla="*/ 10062 h 10062"/>
              <a:gd name="connsiteX5" fmla="*/ 8 w 10016"/>
              <a:gd name="connsiteY5" fmla="*/ 0 h 10062"/>
              <a:gd name="connsiteX0" fmla="*/ 8 w 10008"/>
              <a:gd name="connsiteY0" fmla="*/ 0 h 10088"/>
              <a:gd name="connsiteX1" fmla="*/ 10008 w 10008"/>
              <a:gd name="connsiteY1" fmla="*/ 0 h 10088"/>
              <a:gd name="connsiteX2" fmla="*/ 10008 w 10008"/>
              <a:gd name="connsiteY2" fmla="*/ 10088 h 10088"/>
              <a:gd name="connsiteX3" fmla="*/ 4973 w 10008"/>
              <a:gd name="connsiteY3" fmla="*/ 8168 h 10088"/>
              <a:gd name="connsiteX4" fmla="*/ 0 w 10008"/>
              <a:gd name="connsiteY4" fmla="*/ 10062 h 10088"/>
              <a:gd name="connsiteX5" fmla="*/ 8 w 10008"/>
              <a:gd name="connsiteY5" fmla="*/ 0 h 10088"/>
              <a:gd name="connsiteX0" fmla="*/ 8 w 10008"/>
              <a:gd name="connsiteY0" fmla="*/ 0 h 10144"/>
              <a:gd name="connsiteX1" fmla="*/ 10008 w 10008"/>
              <a:gd name="connsiteY1" fmla="*/ 0 h 10144"/>
              <a:gd name="connsiteX2" fmla="*/ 10008 w 10008"/>
              <a:gd name="connsiteY2" fmla="*/ 10088 h 10144"/>
              <a:gd name="connsiteX3" fmla="*/ 5012 w 10008"/>
              <a:gd name="connsiteY3" fmla="*/ 9948 h 10144"/>
              <a:gd name="connsiteX4" fmla="*/ 0 w 10008"/>
              <a:gd name="connsiteY4" fmla="*/ 10062 h 10144"/>
              <a:gd name="connsiteX5" fmla="*/ 8 w 10008"/>
              <a:gd name="connsiteY5" fmla="*/ 0 h 10144"/>
              <a:gd name="connsiteX0" fmla="*/ 8 w 10039"/>
              <a:gd name="connsiteY0" fmla="*/ 0 h 10144"/>
              <a:gd name="connsiteX1" fmla="*/ 10008 w 10039"/>
              <a:gd name="connsiteY1" fmla="*/ 0 h 10144"/>
              <a:gd name="connsiteX2" fmla="*/ 10039 w 10039"/>
              <a:gd name="connsiteY2" fmla="*/ 7673 h 10144"/>
              <a:gd name="connsiteX3" fmla="*/ 5012 w 10039"/>
              <a:gd name="connsiteY3" fmla="*/ 9948 h 10144"/>
              <a:gd name="connsiteX4" fmla="*/ 0 w 10039"/>
              <a:gd name="connsiteY4" fmla="*/ 10062 h 10144"/>
              <a:gd name="connsiteX5" fmla="*/ 8 w 10039"/>
              <a:gd name="connsiteY5" fmla="*/ 0 h 10144"/>
              <a:gd name="connsiteX0" fmla="*/ 8 w 10008"/>
              <a:gd name="connsiteY0" fmla="*/ 0 h 10144"/>
              <a:gd name="connsiteX1" fmla="*/ 10008 w 10008"/>
              <a:gd name="connsiteY1" fmla="*/ 0 h 10144"/>
              <a:gd name="connsiteX2" fmla="*/ 10000 w 10008"/>
              <a:gd name="connsiteY2" fmla="*/ 8332 h 10144"/>
              <a:gd name="connsiteX3" fmla="*/ 5012 w 10008"/>
              <a:gd name="connsiteY3" fmla="*/ 9948 h 10144"/>
              <a:gd name="connsiteX4" fmla="*/ 0 w 10008"/>
              <a:gd name="connsiteY4" fmla="*/ 10062 h 10144"/>
              <a:gd name="connsiteX5" fmla="*/ 8 w 10008"/>
              <a:gd name="connsiteY5" fmla="*/ 0 h 10144"/>
              <a:gd name="connsiteX0" fmla="*/ 8 w 10008"/>
              <a:gd name="connsiteY0" fmla="*/ 0 h 10041"/>
              <a:gd name="connsiteX1" fmla="*/ 10008 w 10008"/>
              <a:gd name="connsiteY1" fmla="*/ 0 h 10041"/>
              <a:gd name="connsiteX2" fmla="*/ 10000 w 10008"/>
              <a:gd name="connsiteY2" fmla="*/ 8332 h 10041"/>
              <a:gd name="connsiteX3" fmla="*/ 5012 w 10008"/>
              <a:gd name="connsiteY3" fmla="*/ 9948 h 10041"/>
              <a:gd name="connsiteX4" fmla="*/ 0 w 10008"/>
              <a:gd name="connsiteY4" fmla="*/ 8428 h 10041"/>
              <a:gd name="connsiteX5" fmla="*/ 8 w 10008"/>
              <a:gd name="connsiteY5" fmla="*/ 0 h 10041"/>
              <a:gd name="connsiteX0" fmla="*/ 8 w 10008"/>
              <a:gd name="connsiteY0" fmla="*/ 0 h 10031"/>
              <a:gd name="connsiteX1" fmla="*/ 10008 w 10008"/>
              <a:gd name="connsiteY1" fmla="*/ 0 h 10031"/>
              <a:gd name="connsiteX2" fmla="*/ 10000 w 10008"/>
              <a:gd name="connsiteY2" fmla="*/ 8332 h 10031"/>
              <a:gd name="connsiteX3" fmla="*/ 5012 w 10008"/>
              <a:gd name="connsiteY3" fmla="*/ 9948 h 10031"/>
              <a:gd name="connsiteX4" fmla="*/ 0 w 10008"/>
              <a:gd name="connsiteY4" fmla="*/ 8038 h 10031"/>
              <a:gd name="connsiteX5" fmla="*/ 8 w 10008"/>
              <a:gd name="connsiteY5" fmla="*/ 0 h 10031"/>
              <a:gd name="connsiteX0" fmla="*/ 8 w 10008"/>
              <a:gd name="connsiteY0" fmla="*/ 0 h 10038"/>
              <a:gd name="connsiteX1" fmla="*/ 10008 w 10008"/>
              <a:gd name="connsiteY1" fmla="*/ 0 h 10038"/>
              <a:gd name="connsiteX2" fmla="*/ 10000 w 10008"/>
              <a:gd name="connsiteY2" fmla="*/ 8332 h 10038"/>
              <a:gd name="connsiteX3" fmla="*/ 5012 w 10008"/>
              <a:gd name="connsiteY3" fmla="*/ 9948 h 10038"/>
              <a:gd name="connsiteX4" fmla="*/ 0 w 10008"/>
              <a:gd name="connsiteY4" fmla="*/ 8306 h 10038"/>
              <a:gd name="connsiteX5" fmla="*/ 8 w 10008"/>
              <a:gd name="connsiteY5" fmla="*/ 0 h 10038"/>
              <a:gd name="connsiteX0" fmla="*/ 8 w 10008"/>
              <a:gd name="connsiteY0" fmla="*/ 0 h 10085"/>
              <a:gd name="connsiteX1" fmla="*/ 10008 w 10008"/>
              <a:gd name="connsiteY1" fmla="*/ 0 h 10085"/>
              <a:gd name="connsiteX2" fmla="*/ 10000 w 10008"/>
              <a:gd name="connsiteY2" fmla="*/ 8332 h 10085"/>
              <a:gd name="connsiteX3" fmla="*/ 5012 w 10008"/>
              <a:gd name="connsiteY3" fmla="*/ 9948 h 10085"/>
              <a:gd name="connsiteX4" fmla="*/ 0 w 10008"/>
              <a:gd name="connsiteY4" fmla="*/ 8306 h 10085"/>
              <a:gd name="connsiteX5" fmla="*/ 8 w 10008"/>
              <a:gd name="connsiteY5" fmla="*/ 0 h 10085"/>
              <a:gd name="connsiteX0" fmla="*/ 8 w 10008"/>
              <a:gd name="connsiteY0" fmla="*/ 0 h 9948"/>
              <a:gd name="connsiteX1" fmla="*/ 10008 w 10008"/>
              <a:gd name="connsiteY1" fmla="*/ 0 h 9948"/>
              <a:gd name="connsiteX2" fmla="*/ 10000 w 10008"/>
              <a:gd name="connsiteY2" fmla="*/ 8332 h 9948"/>
              <a:gd name="connsiteX3" fmla="*/ 5012 w 10008"/>
              <a:gd name="connsiteY3" fmla="*/ 9948 h 9948"/>
              <a:gd name="connsiteX4" fmla="*/ 0 w 10008"/>
              <a:gd name="connsiteY4" fmla="*/ 8306 h 9948"/>
              <a:gd name="connsiteX5" fmla="*/ 8 w 10008"/>
              <a:gd name="connsiteY5" fmla="*/ 0 h 9948"/>
              <a:gd name="connsiteX0" fmla="*/ 8 w 10000"/>
              <a:gd name="connsiteY0" fmla="*/ 0 h 10000"/>
              <a:gd name="connsiteX1" fmla="*/ 10000 w 10000"/>
              <a:gd name="connsiteY1" fmla="*/ 0 h 10000"/>
              <a:gd name="connsiteX2" fmla="*/ 9992 w 10000"/>
              <a:gd name="connsiteY2" fmla="*/ 8376 h 10000"/>
              <a:gd name="connsiteX3" fmla="*/ 5008 w 10000"/>
              <a:gd name="connsiteY3" fmla="*/ 10000 h 10000"/>
              <a:gd name="connsiteX4" fmla="*/ 0 w 10000"/>
              <a:gd name="connsiteY4" fmla="*/ 8349 h 10000"/>
              <a:gd name="connsiteX5" fmla="*/ 8 w 10000"/>
              <a:gd name="connsiteY5" fmla="*/ 0 h 10000"/>
              <a:gd name="connsiteX0" fmla="*/ 8 w 10000"/>
              <a:gd name="connsiteY0" fmla="*/ 0 h 10000"/>
              <a:gd name="connsiteX1" fmla="*/ 10000 w 10000"/>
              <a:gd name="connsiteY1" fmla="*/ 0 h 10000"/>
              <a:gd name="connsiteX2" fmla="*/ 9992 w 10000"/>
              <a:gd name="connsiteY2" fmla="*/ 8376 h 10000"/>
              <a:gd name="connsiteX3" fmla="*/ 5008 w 10000"/>
              <a:gd name="connsiteY3" fmla="*/ 10000 h 10000"/>
              <a:gd name="connsiteX4" fmla="*/ 0 w 10000"/>
              <a:gd name="connsiteY4" fmla="*/ 8349 h 10000"/>
              <a:gd name="connsiteX5" fmla="*/ 8 w 10000"/>
              <a:gd name="connsiteY5" fmla="*/ 0 h 10000"/>
              <a:gd name="connsiteX0" fmla="*/ 16 w 10008"/>
              <a:gd name="connsiteY0" fmla="*/ 0 h 10000"/>
              <a:gd name="connsiteX1" fmla="*/ 10008 w 10008"/>
              <a:gd name="connsiteY1" fmla="*/ 0 h 10000"/>
              <a:gd name="connsiteX2" fmla="*/ 10000 w 10008"/>
              <a:gd name="connsiteY2" fmla="*/ 8376 h 10000"/>
              <a:gd name="connsiteX3" fmla="*/ 5016 w 10008"/>
              <a:gd name="connsiteY3" fmla="*/ 10000 h 10000"/>
              <a:gd name="connsiteX4" fmla="*/ 0 w 10008"/>
              <a:gd name="connsiteY4" fmla="*/ 8835 h 10000"/>
              <a:gd name="connsiteX5" fmla="*/ 16 w 10008"/>
              <a:gd name="connsiteY5" fmla="*/ 0 h 10000"/>
              <a:gd name="connsiteX0" fmla="*/ 16 w 10008"/>
              <a:gd name="connsiteY0" fmla="*/ 0 h 9949"/>
              <a:gd name="connsiteX1" fmla="*/ 10008 w 10008"/>
              <a:gd name="connsiteY1" fmla="*/ 0 h 9949"/>
              <a:gd name="connsiteX2" fmla="*/ 10000 w 10008"/>
              <a:gd name="connsiteY2" fmla="*/ 8376 h 9949"/>
              <a:gd name="connsiteX3" fmla="*/ 927 w 10008"/>
              <a:gd name="connsiteY3" fmla="*/ 9949 h 9949"/>
              <a:gd name="connsiteX4" fmla="*/ 0 w 10008"/>
              <a:gd name="connsiteY4" fmla="*/ 8835 h 9949"/>
              <a:gd name="connsiteX5" fmla="*/ 16 w 10008"/>
              <a:gd name="connsiteY5" fmla="*/ 0 h 9949"/>
              <a:gd name="connsiteX0" fmla="*/ 16 w 10000"/>
              <a:gd name="connsiteY0" fmla="*/ 0 h 10000"/>
              <a:gd name="connsiteX1" fmla="*/ 10000 w 10000"/>
              <a:gd name="connsiteY1" fmla="*/ 0 h 10000"/>
              <a:gd name="connsiteX2" fmla="*/ 9992 w 10000"/>
              <a:gd name="connsiteY2" fmla="*/ 8419 h 10000"/>
              <a:gd name="connsiteX3" fmla="*/ 926 w 10000"/>
              <a:gd name="connsiteY3" fmla="*/ 10000 h 10000"/>
              <a:gd name="connsiteX4" fmla="*/ 0 w 10000"/>
              <a:gd name="connsiteY4" fmla="*/ 8880 h 10000"/>
              <a:gd name="connsiteX5" fmla="*/ 16 w 10000"/>
              <a:gd name="connsiteY5" fmla="*/ 0 h 10000"/>
              <a:gd name="connsiteX0" fmla="*/ 16 w 10000"/>
              <a:gd name="connsiteY0" fmla="*/ 0 h 10000"/>
              <a:gd name="connsiteX1" fmla="*/ 10000 w 10000"/>
              <a:gd name="connsiteY1" fmla="*/ 0 h 10000"/>
              <a:gd name="connsiteX2" fmla="*/ 9992 w 10000"/>
              <a:gd name="connsiteY2" fmla="*/ 8419 h 10000"/>
              <a:gd name="connsiteX3" fmla="*/ 926 w 10000"/>
              <a:gd name="connsiteY3" fmla="*/ 10000 h 10000"/>
              <a:gd name="connsiteX4" fmla="*/ 0 w 10000"/>
              <a:gd name="connsiteY4" fmla="*/ 8880 h 10000"/>
              <a:gd name="connsiteX5" fmla="*/ 16 w 10000"/>
              <a:gd name="connsiteY5" fmla="*/ 0 h 10000"/>
              <a:gd name="connsiteX0" fmla="*/ 16 w 10000"/>
              <a:gd name="connsiteY0" fmla="*/ 0 h 10000"/>
              <a:gd name="connsiteX1" fmla="*/ 10000 w 10000"/>
              <a:gd name="connsiteY1" fmla="*/ 0 h 10000"/>
              <a:gd name="connsiteX2" fmla="*/ 9992 w 10000"/>
              <a:gd name="connsiteY2" fmla="*/ 8419 h 10000"/>
              <a:gd name="connsiteX3" fmla="*/ 926 w 10000"/>
              <a:gd name="connsiteY3" fmla="*/ 10000 h 10000"/>
              <a:gd name="connsiteX4" fmla="*/ 0 w 10000"/>
              <a:gd name="connsiteY4" fmla="*/ 8880 h 10000"/>
              <a:gd name="connsiteX5" fmla="*/ 1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6" y="0"/>
                </a:moveTo>
                <a:lnTo>
                  <a:pt x="10000" y="0"/>
                </a:lnTo>
                <a:cubicBezTo>
                  <a:pt x="9997" y="3371"/>
                  <a:pt x="9995" y="5047"/>
                  <a:pt x="9992" y="8419"/>
                </a:cubicBezTo>
                <a:lnTo>
                  <a:pt x="926" y="10000"/>
                </a:lnTo>
                <a:cubicBezTo>
                  <a:pt x="647" y="9745"/>
                  <a:pt x="466" y="9450"/>
                  <a:pt x="0" y="8880"/>
                </a:cubicBezTo>
                <a:cubicBezTo>
                  <a:pt x="3" y="5492"/>
                  <a:pt x="13" y="3389"/>
                  <a:pt x="16" y="0"/>
                </a:cubicBezTo>
                <a:close/>
              </a:path>
            </a:pathLst>
          </a:custGeom>
          <a:solidFill>
            <a:schemeClr val="bg1">
              <a:lumMod val="95000"/>
            </a:schemeClr>
          </a:solidFill>
        </p:spPr>
        <p:txBody>
          <a:bodyPr anchor="t"/>
          <a:lstStyle>
            <a:lvl1pPr algn="ctr">
              <a:defRPr sz="1000">
                <a:solidFill>
                  <a:schemeClr val="tx1"/>
                </a:solidFill>
              </a:defRPr>
            </a:lvl1pPr>
          </a:lstStyle>
          <a:p>
            <a:r>
              <a:rPr lang="en-US"/>
              <a:t>Picture</a:t>
            </a:r>
          </a:p>
        </p:txBody>
      </p:sp>
      <p:sp>
        <p:nvSpPr>
          <p:cNvPr id="2" name="Title Placeholder 1">
            <a:extLst>
              <a:ext uri="{FF2B5EF4-FFF2-40B4-BE49-F238E27FC236}">
                <a16:creationId xmlns:a16="http://schemas.microsoft.com/office/drawing/2014/main" id="{60DE4629-9661-44A9-B437-10EE81D7A425}"/>
              </a:ext>
            </a:extLst>
          </p:cNvPr>
          <p:cNvSpPr>
            <a:spLocks noGrp="1"/>
          </p:cNvSpPr>
          <p:nvPr>
            <p:ph type="title"/>
          </p:nvPr>
        </p:nvSpPr>
        <p:spPr>
          <a:xfrm>
            <a:off x="1057274" y="4122994"/>
            <a:ext cx="10067926" cy="590931"/>
          </a:xfrm>
        </p:spPr>
        <p:txBody>
          <a:bodyPr>
            <a:noAutofit/>
          </a:bodyPr>
          <a:lstStyle/>
          <a:p>
            <a:r>
              <a:rPr lang="en-US" dirty="0"/>
              <a:t>Click to edit Master title style</a:t>
            </a:r>
          </a:p>
        </p:txBody>
      </p:sp>
      <p:sp>
        <p:nvSpPr>
          <p:cNvPr id="13" name="Text Placeholder 12">
            <a:extLst>
              <a:ext uri="{FF2B5EF4-FFF2-40B4-BE49-F238E27FC236}">
                <a16:creationId xmlns:a16="http://schemas.microsoft.com/office/drawing/2014/main" id="{7660BE2E-9D23-41B7-B2DC-18BD8B41F395}"/>
              </a:ext>
            </a:extLst>
          </p:cNvPr>
          <p:cNvSpPr>
            <a:spLocks noGrp="1"/>
          </p:cNvSpPr>
          <p:nvPr>
            <p:ph type="body" sz="quarter" idx="17"/>
          </p:nvPr>
        </p:nvSpPr>
        <p:spPr>
          <a:xfrm>
            <a:off x="1066800" y="4864100"/>
            <a:ext cx="10067925" cy="712788"/>
          </a:xfrm>
        </p:spPr>
        <p:txBody>
          <a:bodyPr/>
          <a:lstStyle>
            <a:lvl2pPr marL="0" inden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Logo&#10;&#10;Description automatically generated">
            <a:extLst>
              <a:ext uri="{FF2B5EF4-FFF2-40B4-BE49-F238E27FC236}">
                <a16:creationId xmlns:a16="http://schemas.microsoft.com/office/drawing/2014/main" id="{832B3C29-9D0E-AACA-F570-CB63E2B1AA22}"/>
              </a:ext>
            </a:extLst>
          </p:cNvPr>
          <p:cNvPicPr>
            <a:picLocks noChangeAspect="1"/>
          </p:cNvPicPr>
          <p:nvPr userDrawn="1"/>
        </p:nvPicPr>
        <p:blipFill>
          <a:blip r:embed="rId2"/>
          <a:stretch>
            <a:fillRect/>
          </a:stretch>
        </p:blipFill>
        <p:spPr>
          <a:xfrm>
            <a:off x="10806601" y="5706077"/>
            <a:ext cx="920262" cy="914014"/>
          </a:xfrm>
          <a:prstGeom prst="rect">
            <a:avLst/>
          </a:prstGeom>
        </p:spPr>
      </p:pic>
    </p:spTree>
    <p:extLst>
      <p:ext uri="{BB962C8B-B14F-4D97-AF65-F5344CB8AC3E}">
        <p14:creationId xmlns:p14="http://schemas.microsoft.com/office/powerpoint/2010/main" val="367608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2CCFB3-5192-44CE-8885-21B71D2E3C16}"/>
              </a:ext>
            </a:extLst>
          </p:cNvPr>
          <p:cNvSpPr>
            <a:spLocks noGrp="1"/>
          </p:cNvSpPr>
          <p:nvPr>
            <p:ph type="title"/>
          </p:nvPr>
        </p:nvSpPr>
        <p:spPr>
          <a:xfrm>
            <a:off x="457200" y="457200"/>
            <a:ext cx="11277600" cy="584775"/>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EDE8DA0-6D05-4C21-822C-F1089B2CDDF3}"/>
              </a:ext>
            </a:extLst>
          </p:cNvPr>
          <p:cNvSpPr>
            <a:spLocks noGrp="1"/>
          </p:cNvSpPr>
          <p:nvPr>
            <p:ph type="body" idx="1"/>
          </p:nvPr>
        </p:nvSpPr>
        <p:spPr>
          <a:xfrm>
            <a:off x="457200" y="1371600"/>
            <a:ext cx="11277600" cy="4838700"/>
          </a:xfrm>
          <a:prstGeom prst="rect">
            <a:avLst/>
          </a:prstGeom>
        </p:spPr>
        <p:txBody>
          <a:bodyPr vert="horz" lIns="91440" tIns="45720" rIns="91440" bIns="4572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ZZ Template Grid" hidden="1">
            <a:extLst>
              <a:ext uri="{FF2B5EF4-FFF2-40B4-BE49-F238E27FC236}">
                <a16:creationId xmlns:a16="http://schemas.microsoft.com/office/drawing/2014/main" id="{2B3AE4BE-D76E-4EF9-9FFC-615045382A8D}"/>
              </a:ext>
            </a:extLst>
          </p:cNvPr>
          <p:cNvGrpSpPr/>
          <p:nvPr userDrawn="1"/>
        </p:nvGrpSpPr>
        <p:grpSpPr>
          <a:xfrm>
            <a:off x="457200" y="457200"/>
            <a:ext cx="11338560" cy="5760720"/>
            <a:chOff x="457200" y="457200"/>
            <a:chExt cx="11338560" cy="5760720"/>
          </a:xfrm>
        </p:grpSpPr>
        <p:sp>
          <p:nvSpPr>
            <p:cNvPr id="8" name="ZZ Boxed Area">
              <a:extLst>
                <a:ext uri="{FF2B5EF4-FFF2-40B4-BE49-F238E27FC236}">
                  <a16:creationId xmlns:a16="http://schemas.microsoft.com/office/drawing/2014/main" id="{5BF2CC65-06FF-4D85-A587-CC7A206DD89C}"/>
                </a:ext>
              </a:extLst>
            </p:cNvPr>
            <p:cNvSpPr/>
            <p:nvPr userDrawn="1"/>
          </p:nvSpPr>
          <p:spPr>
            <a:xfrm>
              <a:off x="457200" y="457200"/>
              <a:ext cx="11338560" cy="5760720"/>
            </a:xfrm>
            <a:prstGeom prst="rect">
              <a:avLst/>
            </a:prstGeom>
            <a:noFill/>
            <a:ln>
              <a:solidFill>
                <a:srgbClr val="C11E6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0" name="ZZ Hang Line">
              <a:extLst>
                <a:ext uri="{FF2B5EF4-FFF2-40B4-BE49-F238E27FC236}">
                  <a16:creationId xmlns:a16="http://schemas.microsoft.com/office/drawing/2014/main" id="{3D3FCF25-2930-4146-A420-845F8D1AAED7}"/>
                </a:ext>
              </a:extLst>
            </p:cNvPr>
            <p:cNvCxnSpPr/>
            <p:nvPr userDrawn="1"/>
          </p:nvCxnSpPr>
          <p:spPr>
            <a:xfrm>
              <a:off x="457200" y="1825624"/>
              <a:ext cx="1133856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ZZ Boxed Area">
              <a:extLst>
                <a:ext uri="{FF2B5EF4-FFF2-40B4-BE49-F238E27FC236}">
                  <a16:creationId xmlns:a16="http://schemas.microsoft.com/office/drawing/2014/main" id="{D1073D15-9395-468C-96CE-C834BBA2A88C}"/>
                </a:ext>
              </a:extLst>
            </p:cNvPr>
            <p:cNvSpPr/>
            <p:nvPr userDrawn="1"/>
          </p:nvSpPr>
          <p:spPr>
            <a:xfrm>
              <a:off x="914400" y="457200"/>
              <a:ext cx="10424160" cy="5760720"/>
            </a:xfrm>
            <a:prstGeom prst="rect">
              <a:avLst/>
            </a:prstGeom>
            <a:noFill/>
            <a:ln>
              <a:solidFill>
                <a:srgbClr val="C11E6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5" name="Footer Placeholder 4">
            <a:extLst>
              <a:ext uri="{FF2B5EF4-FFF2-40B4-BE49-F238E27FC236}">
                <a16:creationId xmlns:a16="http://schemas.microsoft.com/office/drawing/2014/main" id="{C18C2A3E-905C-45EC-BFF7-3BD1C9114FEC}"/>
              </a:ext>
            </a:extLst>
          </p:cNvPr>
          <p:cNvSpPr>
            <a:spLocks noGrp="1"/>
          </p:cNvSpPr>
          <p:nvPr>
            <p:ph type="ftr" sz="quarter" idx="3"/>
          </p:nvPr>
        </p:nvSpPr>
        <p:spPr>
          <a:xfrm>
            <a:off x="3279530" y="6408420"/>
            <a:ext cx="7995022" cy="250825"/>
          </a:xfrm>
          <a:prstGeom prst="rect">
            <a:avLst/>
          </a:prstGeom>
        </p:spPr>
        <p:txBody>
          <a:bodyPr vert="horz" lIns="91440" tIns="45720" rIns="91440" bIns="45720" rtlCol="0" anchor="b" anchorCtr="0"/>
          <a:lstStyle>
            <a:lvl1pPr algn="r">
              <a:defRPr sz="900">
                <a:solidFill>
                  <a:schemeClr val="tx1">
                    <a:lumMod val="50000"/>
                    <a:lumOff val="50000"/>
                  </a:schemeClr>
                </a:solidFill>
              </a:defRPr>
            </a:lvl1pPr>
          </a:lstStyle>
          <a:p>
            <a:endParaRPr lang="en-US" dirty="0"/>
          </a:p>
        </p:txBody>
      </p:sp>
      <p:sp>
        <p:nvSpPr>
          <p:cNvPr id="16" name="Slide Number Placeholder 5">
            <a:extLst>
              <a:ext uri="{FF2B5EF4-FFF2-40B4-BE49-F238E27FC236}">
                <a16:creationId xmlns:a16="http://schemas.microsoft.com/office/drawing/2014/main" id="{08C0F889-5B11-4E04-9F5E-7B8CB8381612}"/>
              </a:ext>
            </a:extLst>
          </p:cNvPr>
          <p:cNvSpPr>
            <a:spLocks noGrp="1"/>
          </p:cNvSpPr>
          <p:nvPr>
            <p:ph type="sldNum" sz="quarter" idx="4"/>
          </p:nvPr>
        </p:nvSpPr>
        <p:spPr>
          <a:xfrm>
            <a:off x="11277600" y="6408420"/>
            <a:ext cx="457200" cy="250825"/>
          </a:xfrm>
          <a:prstGeom prst="rect">
            <a:avLst/>
          </a:prstGeom>
        </p:spPr>
        <p:txBody>
          <a:bodyPr vert="horz" lIns="91440" tIns="45720" rIns="91440" bIns="45720" rtlCol="0" anchor="b" anchorCtr="0"/>
          <a:lstStyle>
            <a:lvl1pPr algn="r">
              <a:defRPr sz="900">
                <a:solidFill>
                  <a:schemeClr val="tx1">
                    <a:lumMod val="50000"/>
                    <a:lumOff val="50000"/>
                  </a:schemeClr>
                </a:solidFill>
              </a:defRPr>
            </a:lvl1pPr>
          </a:lstStyle>
          <a:p>
            <a:fld id="{27D80D38-79EE-487B-A494-4B5F27D0486F}" type="slidenum">
              <a:rPr lang="en-US" smtClean="0"/>
              <a:pPr/>
              <a:t>‹#›</a:t>
            </a:fld>
            <a:endParaRPr lang="en-US" dirty="0"/>
          </a:p>
        </p:txBody>
      </p:sp>
      <p:sp>
        <p:nvSpPr>
          <p:cNvPr id="4" name="TextBox 3">
            <a:extLst>
              <a:ext uri="{FF2B5EF4-FFF2-40B4-BE49-F238E27FC236}">
                <a16:creationId xmlns:a16="http://schemas.microsoft.com/office/drawing/2014/main" id="{136AFD1F-41D6-BA39-A8C7-E5AF46F137C9}"/>
              </a:ext>
            </a:extLst>
          </p:cNvPr>
          <p:cNvSpPr txBox="1"/>
          <p:nvPr userDrawn="1"/>
        </p:nvSpPr>
        <p:spPr>
          <a:xfrm>
            <a:off x="457199" y="6343772"/>
            <a:ext cx="2822331" cy="380120"/>
          </a:xfrm>
          <a:prstGeom prst="rect">
            <a:avLst/>
          </a:prstGeom>
        </p:spPr>
        <p:txBody>
          <a:bodyPr vert="horz" lIns="91440" tIns="45720" rIns="91440" bIns="45720" rtlCol="0" anchor="ctr" anchorCtr="0"/>
          <a:lstStyle>
            <a:defPPr>
              <a:defRPr lang="en-US"/>
            </a:defPPr>
            <a:lvl1pPr algn="r">
              <a:defRPr sz="900">
                <a:solidFill>
                  <a:schemeClr val="tx1">
                    <a:lumMod val="50000"/>
                    <a:lumOff val="50000"/>
                  </a:schemeClr>
                </a:solidFill>
              </a:defRPr>
            </a:lvl1pPr>
          </a:lstStyle>
          <a:p>
            <a:pPr lvl="0" algn="l"/>
            <a:r>
              <a:rPr lang="en-US" dirty="0">
                <a:solidFill>
                  <a:srgbClr val="003C45"/>
                </a:solidFill>
              </a:rPr>
              <a:t>Summer Project</a:t>
            </a:r>
          </a:p>
        </p:txBody>
      </p:sp>
    </p:spTree>
    <p:extLst>
      <p:ext uri="{BB962C8B-B14F-4D97-AF65-F5344CB8AC3E}">
        <p14:creationId xmlns:p14="http://schemas.microsoft.com/office/powerpoint/2010/main" val="2521326894"/>
      </p:ext>
    </p:extLst>
  </p:cSld>
  <p:clrMap bg1="lt1" tx1="dk1" bg2="lt2" tx2="dk2" accent1="accent1" accent2="accent2" accent3="accent3" accent4="accent4" accent5="accent5" accent6="accent6" hlink="hlink" folHlink="folHlink"/>
  <p:sldLayoutIdLst>
    <p:sldLayoutId id="2147483650" r:id="rId1"/>
    <p:sldLayoutId id="2147483897" r:id="rId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400" kern="1200">
          <a:solidFill>
            <a:schemeClr val="tx1"/>
          </a:solidFill>
          <a:latin typeface="+mn-lt"/>
          <a:ea typeface="+mn-ea"/>
          <a:cs typeface="+mn-cs"/>
        </a:defRPr>
      </a:lvl1pPr>
      <a:lvl2pPr marL="288925" indent="-288925" algn="l" defTabSz="914400" rtl="0" eaLnBrk="1" latinLnBrk="0" hangingPunct="1">
        <a:lnSpc>
          <a:spcPct val="10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288925" indent="0" algn="l" defTabSz="914400" rtl="0" eaLnBrk="1" latinLnBrk="0" hangingPunct="1">
        <a:lnSpc>
          <a:spcPct val="100000"/>
        </a:lnSpc>
        <a:spcBef>
          <a:spcPts val="600"/>
        </a:spcBef>
        <a:buClr>
          <a:schemeClr val="tx1"/>
        </a:buClr>
        <a:buFont typeface="Arial" panose="05000000000000000000" pitchFamily="2" charset="2"/>
        <a:buNone/>
        <a:defRPr sz="1800" i="1" kern="1200">
          <a:solidFill>
            <a:schemeClr val="tx1"/>
          </a:solidFill>
          <a:latin typeface="+mn-lt"/>
          <a:ea typeface="+mn-ea"/>
          <a:cs typeface="+mn-cs"/>
        </a:defRPr>
      </a:lvl3pPr>
      <a:lvl4pPr marL="273050" indent="0" algn="l" defTabSz="914400" rtl="0" eaLnBrk="1" latinLnBrk="0" hangingPunct="1">
        <a:lnSpc>
          <a:spcPct val="100000"/>
        </a:lnSpc>
        <a:spcBef>
          <a:spcPts val="0"/>
        </a:spcBef>
        <a:buFont typeface="Arial" panose="020B0604020202020204" pitchFamily="34" charset="0"/>
        <a:buNone/>
        <a:defRPr sz="1600" i="1" kern="1200">
          <a:solidFill>
            <a:schemeClr val="tx1"/>
          </a:solidFill>
          <a:latin typeface="+mn-lt"/>
          <a:ea typeface="+mn-ea"/>
          <a:cs typeface="+mn-cs"/>
        </a:defRPr>
      </a:lvl4pPr>
      <a:lvl5pPr marL="548640" indent="-274320" algn="l" defTabSz="914400" rtl="0" eaLnBrk="1" latinLnBrk="0" hangingPunct="1">
        <a:lnSpc>
          <a:spcPct val="100000"/>
        </a:lnSpc>
        <a:spcBef>
          <a:spcPts val="0"/>
        </a:spcBef>
        <a:buClr>
          <a:schemeClr val="tx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7392" userDrawn="1">
          <p15:clr>
            <a:srgbClr val="F26B43"/>
          </p15:clr>
        </p15:guide>
        <p15:guide id="4" orient="horz" pos="3912" userDrawn="1">
          <p15:clr>
            <a:srgbClr val="F26B43"/>
          </p15:clr>
        </p15:guide>
        <p15:guide id="5" pos="576" userDrawn="1">
          <p15:clr>
            <a:srgbClr val="F26B43"/>
          </p15:clr>
        </p15:guide>
        <p15:guide id="6" pos="3840" userDrawn="1">
          <p15:clr>
            <a:srgbClr val="F26B43"/>
          </p15:clr>
        </p15:guide>
        <p15:guide id="7" pos="7128" userDrawn="1">
          <p15:clr>
            <a:srgbClr val="F26B43"/>
          </p15:clr>
        </p15:guide>
        <p15:guide id="8" orient="horz" pos="864" userDrawn="1">
          <p15:clr>
            <a:srgbClr val="F26B43"/>
          </p15:clr>
        </p15:guide>
        <p15:guide id="9" orient="horz" pos="4032" userDrawn="1">
          <p15:clr>
            <a:srgbClr val="F26B43"/>
          </p15:clr>
        </p15:guide>
        <p15:guide id="10" orient="horz" pos="672" userDrawn="1">
          <p15:clr>
            <a:srgbClr val="F26B43"/>
          </p15:clr>
        </p15:guide>
        <p15:guide id="11" orient="horz" pos="1152" userDrawn="1">
          <p15:clr>
            <a:srgbClr val="F26B43"/>
          </p15:clr>
        </p15:guide>
        <p15:guide id="12" pos="3960" userDrawn="1">
          <p15:clr>
            <a:srgbClr val="F26B43"/>
          </p15:clr>
        </p15:guide>
        <p15:guide id="13" pos="37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23287-90FA-F9EF-D626-E4886977DDA9}"/>
              </a:ext>
            </a:extLst>
          </p:cNvPr>
          <p:cNvSpPr>
            <a:spLocks noGrp="1"/>
          </p:cNvSpPr>
          <p:nvPr>
            <p:ph type="title"/>
          </p:nvPr>
        </p:nvSpPr>
        <p:spPr/>
        <p:txBody>
          <a:bodyPr/>
          <a:lstStyle/>
          <a:p>
            <a:r>
              <a:rPr lang="en-IN" sz="3600" b="1" dirty="0"/>
              <a:t>YouTube Comment </a:t>
            </a:r>
            <a:r>
              <a:rPr lang="en-IN" sz="3600" b="1" dirty="0" err="1"/>
              <a:t>Abusivity</a:t>
            </a:r>
            <a:r>
              <a:rPr lang="en-IN" sz="3600" b="1" dirty="0"/>
              <a:t> Analyzer</a:t>
            </a:r>
            <a:br>
              <a:rPr lang="en-IN" sz="3200" b="1" dirty="0"/>
            </a:br>
            <a:endParaRPr lang="en-IN" dirty="0"/>
          </a:p>
        </p:txBody>
      </p:sp>
      <p:sp>
        <p:nvSpPr>
          <p:cNvPr id="10" name="Text Placeholder 9">
            <a:extLst>
              <a:ext uri="{FF2B5EF4-FFF2-40B4-BE49-F238E27FC236}">
                <a16:creationId xmlns:a16="http://schemas.microsoft.com/office/drawing/2014/main" id="{0A74C7DE-9EE2-D79E-AD65-FE6F6019715C}"/>
              </a:ext>
            </a:extLst>
          </p:cNvPr>
          <p:cNvSpPr>
            <a:spLocks noGrp="1"/>
          </p:cNvSpPr>
          <p:nvPr>
            <p:ph type="body" sz="quarter" idx="17"/>
          </p:nvPr>
        </p:nvSpPr>
        <p:spPr>
          <a:xfrm>
            <a:off x="1066801" y="4818888"/>
            <a:ext cx="9265920" cy="1930705"/>
          </a:xfrm>
        </p:spPr>
        <p:txBody>
          <a:bodyPr/>
          <a:lstStyle/>
          <a:p>
            <a:pPr>
              <a:spcBef>
                <a:spcPts val="600"/>
              </a:spcBef>
              <a:spcAft>
                <a:spcPts val="1200"/>
              </a:spcAft>
            </a:pPr>
            <a:r>
              <a:rPr lang="en-IN" sz="1800" dirty="0">
                <a:solidFill>
                  <a:srgbClr val="C00000"/>
                </a:solidFill>
              </a:rPr>
              <a:t>Yuthikshaa M (2021115123), </a:t>
            </a:r>
            <a:r>
              <a:rPr lang="en-IN" sz="1800" dirty="0" err="1">
                <a:solidFill>
                  <a:srgbClr val="C00000"/>
                </a:solidFill>
              </a:rPr>
              <a:t>Abinaya</a:t>
            </a:r>
            <a:r>
              <a:rPr lang="en-IN" sz="1800" dirty="0">
                <a:solidFill>
                  <a:srgbClr val="C00000"/>
                </a:solidFill>
              </a:rPr>
              <a:t> S (2021115004), </a:t>
            </a:r>
            <a:r>
              <a:rPr lang="en-IN" sz="1800" dirty="0" err="1">
                <a:solidFill>
                  <a:srgbClr val="C00000"/>
                </a:solidFill>
              </a:rPr>
              <a:t>Karthika</a:t>
            </a:r>
            <a:r>
              <a:rPr lang="en-IN" sz="1800" dirty="0">
                <a:solidFill>
                  <a:srgbClr val="C00000"/>
                </a:solidFill>
              </a:rPr>
              <a:t> P (2021115049) </a:t>
            </a:r>
          </a:p>
          <a:p>
            <a:pPr>
              <a:spcBef>
                <a:spcPts val="600"/>
              </a:spcBef>
              <a:spcAft>
                <a:spcPts val="1200"/>
              </a:spcAft>
            </a:pPr>
            <a:r>
              <a:rPr lang="en-IN" sz="1800" b="1" dirty="0"/>
              <a:t>Under the Guidance of </a:t>
            </a:r>
          </a:p>
          <a:p>
            <a:pPr>
              <a:spcBef>
                <a:spcPts val="600"/>
              </a:spcBef>
              <a:spcAft>
                <a:spcPts val="1200"/>
              </a:spcAft>
            </a:pPr>
            <a:r>
              <a:rPr lang="en-IN" sz="1800" dirty="0" err="1"/>
              <a:t>Dr.</a:t>
            </a:r>
            <a:r>
              <a:rPr lang="en-IN" sz="1800" dirty="0"/>
              <a:t> M. Deivamani </a:t>
            </a:r>
          </a:p>
          <a:p>
            <a:pPr>
              <a:spcBef>
                <a:spcPts val="600"/>
              </a:spcBef>
            </a:pPr>
            <a:r>
              <a:rPr lang="en-IN" sz="1800" dirty="0">
                <a:solidFill>
                  <a:srgbClr val="0070C0"/>
                </a:solidFill>
              </a:rPr>
              <a:t>Academic Session : August 2023 – November 2023</a:t>
            </a:r>
          </a:p>
        </p:txBody>
      </p:sp>
      <p:pic>
        <p:nvPicPr>
          <p:cNvPr id="7" name="Picture Placeholder 6" descr="People working on ideas">
            <a:extLst>
              <a:ext uri="{FF2B5EF4-FFF2-40B4-BE49-F238E27FC236}">
                <a16:creationId xmlns:a16="http://schemas.microsoft.com/office/drawing/2014/main" id="{0BF52A22-CDC2-47DD-36D9-BF5A60806146}"/>
              </a:ext>
            </a:extLst>
          </p:cNvPr>
          <p:cNvPicPr>
            <a:picLocks noGrp="1" noChangeAspect="1"/>
          </p:cNvPicPr>
          <p:nvPr>
            <p:ph type="pic" sz="quarter" idx="14"/>
          </p:nvPr>
        </p:nvPicPr>
        <p:blipFill>
          <a:blip r:embed="rId2"/>
          <a:srcRect t="25812" b="25812"/>
          <a:stretch/>
        </p:blipFill>
        <p:spPr/>
      </p:pic>
    </p:spTree>
    <p:extLst>
      <p:ext uri="{BB962C8B-B14F-4D97-AF65-F5344CB8AC3E}">
        <p14:creationId xmlns:p14="http://schemas.microsoft.com/office/powerpoint/2010/main" val="3409204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155-6D55-78E1-AD6F-152551491806}"/>
              </a:ext>
            </a:extLst>
          </p:cNvPr>
          <p:cNvSpPr>
            <a:spLocks noGrp="1"/>
          </p:cNvSpPr>
          <p:nvPr>
            <p:ph type="title"/>
          </p:nvPr>
        </p:nvSpPr>
        <p:spPr/>
        <p:txBody>
          <a:bodyPr/>
          <a:lstStyle/>
          <a:p>
            <a:r>
              <a:rPr lang="en-US" dirty="0"/>
              <a:t>Module Description and algorithms planned to use</a:t>
            </a:r>
            <a:endParaRPr lang="en-IN" dirty="0"/>
          </a:p>
        </p:txBody>
      </p:sp>
      <p:sp>
        <p:nvSpPr>
          <p:cNvPr id="3" name="Content Placeholder 2">
            <a:extLst>
              <a:ext uri="{FF2B5EF4-FFF2-40B4-BE49-F238E27FC236}">
                <a16:creationId xmlns:a16="http://schemas.microsoft.com/office/drawing/2014/main" id="{A61A1835-8F5D-2C3D-0C07-2008B08E7C64}"/>
              </a:ext>
            </a:extLst>
          </p:cNvPr>
          <p:cNvSpPr>
            <a:spLocks noGrp="1"/>
          </p:cNvSpPr>
          <p:nvPr>
            <p:ph idx="1"/>
          </p:nvPr>
        </p:nvSpPr>
        <p:spPr/>
        <p:txBody>
          <a:bodyPr/>
          <a:lstStyle/>
          <a:p>
            <a:pPr algn="just"/>
            <a:r>
              <a:rPr lang="en-IN" sz="2800" b="1" dirty="0">
                <a:latin typeface="+mj-lt"/>
              </a:rPr>
              <a:t>Module 5: Error handling </a:t>
            </a:r>
            <a:r>
              <a:rPr lang="en-US" sz="2800" b="1" dirty="0">
                <a:latin typeface="+mj-lt"/>
              </a:rPr>
              <a:t>and Exception Reporting</a:t>
            </a:r>
            <a:endParaRPr lang="en-IN" sz="2800" b="1" dirty="0">
              <a:latin typeface="+mj-lt"/>
            </a:endParaRPr>
          </a:p>
          <a:p>
            <a:pPr marL="342900" indent="-342900" algn="just">
              <a:buFont typeface="Wingdings" panose="05000000000000000000" pitchFamily="2" charset="2"/>
              <a:buChar char="v"/>
            </a:pPr>
            <a:r>
              <a:rPr lang="en-IN" sz="2800" b="1" dirty="0">
                <a:latin typeface="+mj-lt"/>
              </a:rPr>
              <a:t>Description: </a:t>
            </a:r>
            <a:r>
              <a:rPr lang="en-US" sz="2800" b="0" i="0" dirty="0">
                <a:solidFill>
                  <a:srgbClr val="333333"/>
                </a:solidFill>
                <a:effectLst/>
                <a:latin typeface="+mj-lt"/>
              </a:rPr>
              <a:t> </a:t>
            </a:r>
          </a:p>
          <a:p>
            <a:pPr marL="898525" indent="-457200" algn="just">
              <a:buFont typeface="Arial" panose="020B0604020202020204" pitchFamily="34" charset="0"/>
              <a:buChar char="•"/>
            </a:pPr>
            <a:r>
              <a:rPr lang="en-IN" b="0" i="0" dirty="0">
                <a:effectLst/>
                <a:latin typeface="+mj-lt"/>
              </a:rPr>
              <a:t>The Error Handling Module validates user input, ensuring accurate video links and form submissions and gives </a:t>
            </a:r>
            <a:r>
              <a:rPr lang="en-IN" b="1" i="0" dirty="0">
                <a:effectLst/>
                <a:latin typeface="+mj-lt"/>
              </a:rPr>
              <a:t>informative error messages</a:t>
            </a:r>
            <a:r>
              <a:rPr lang="en-IN" b="0" i="0" dirty="0">
                <a:effectLst/>
                <a:latin typeface="+mj-lt"/>
              </a:rPr>
              <a:t>. </a:t>
            </a:r>
          </a:p>
          <a:p>
            <a:pPr marL="898525" indent="-457200" algn="just">
              <a:buFont typeface="Arial" panose="020B0604020202020204" pitchFamily="34" charset="0"/>
              <a:buChar char="•"/>
            </a:pPr>
            <a:r>
              <a:rPr lang="en-IN" b="0" i="0" dirty="0">
                <a:effectLst/>
                <a:latin typeface="+mj-lt"/>
              </a:rPr>
              <a:t>It monitors YouTube API integration for seamless comment retrieval, minimizing potential errors.</a:t>
            </a:r>
            <a:endParaRPr lang="en-IN" dirty="0">
              <a:latin typeface="+mj-lt"/>
            </a:endParaRPr>
          </a:p>
        </p:txBody>
      </p:sp>
    </p:spTree>
    <p:extLst>
      <p:ext uri="{BB962C8B-B14F-4D97-AF65-F5344CB8AC3E}">
        <p14:creationId xmlns:p14="http://schemas.microsoft.com/office/powerpoint/2010/main" val="938846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2230-2354-8E16-937F-DFF42FAFF3D8}"/>
              </a:ext>
            </a:extLst>
          </p:cNvPr>
          <p:cNvSpPr>
            <a:spLocks noGrp="1"/>
          </p:cNvSpPr>
          <p:nvPr>
            <p:ph type="title"/>
          </p:nvPr>
        </p:nvSpPr>
        <p:spPr/>
        <p:txBody>
          <a:bodyPr/>
          <a:lstStyle/>
          <a:p>
            <a:r>
              <a:rPr lang="en-IN" dirty="0"/>
              <a:t>Deliverables</a:t>
            </a:r>
          </a:p>
        </p:txBody>
      </p:sp>
      <p:sp>
        <p:nvSpPr>
          <p:cNvPr id="3" name="Content Placeholder 2">
            <a:extLst>
              <a:ext uri="{FF2B5EF4-FFF2-40B4-BE49-F238E27FC236}">
                <a16:creationId xmlns:a16="http://schemas.microsoft.com/office/drawing/2014/main" id="{D3811C09-90CC-71BA-9A4C-C7E044C67AE1}"/>
              </a:ext>
            </a:extLst>
          </p:cNvPr>
          <p:cNvSpPr>
            <a:spLocks noGrp="1"/>
          </p:cNvSpPr>
          <p:nvPr>
            <p:ph idx="1"/>
          </p:nvPr>
        </p:nvSpPr>
        <p:spPr/>
        <p:txBody>
          <a:bodyPr/>
          <a:lstStyle/>
          <a:p>
            <a:pPr marL="342900" indent="-342900" algn="just">
              <a:buFont typeface="Wingdings" panose="05000000000000000000" pitchFamily="2" charset="2"/>
              <a:buChar char="q"/>
            </a:pPr>
            <a:r>
              <a:rPr lang="en-IN" dirty="0">
                <a:latin typeface="+mj-lt"/>
              </a:rPr>
              <a:t>User friendly application with self-description (About), Team pages and clear navigation</a:t>
            </a:r>
          </a:p>
          <a:p>
            <a:pPr marL="342900" indent="-342900" algn="just">
              <a:buFont typeface="Wingdings" panose="05000000000000000000" pitchFamily="2" charset="2"/>
              <a:buChar char="q"/>
            </a:pPr>
            <a:r>
              <a:rPr lang="en-IN" dirty="0">
                <a:latin typeface="+mj-lt"/>
              </a:rPr>
              <a:t>Input API key and YouTube video link</a:t>
            </a:r>
          </a:p>
          <a:p>
            <a:pPr marL="342900" indent="-342900" algn="just">
              <a:buFont typeface="Wingdings" panose="05000000000000000000" pitchFamily="2" charset="2"/>
              <a:buChar char="q"/>
            </a:pPr>
            <a:r>
              <a:rPr lang="en-US" dirty="0">
                <a:latin typeface="+mj-lt"/>
              </a:rPr>
              <a:t>C</a:t>
            </a:r>
            <a:r>
              <a:rPr lang="en-US" b="0" i="0" dirty="0">
                <a:effectLst/>
                <a:latin typeface="+mj-lt"/>
              </a:rPr>
              <a:t>omment analysis results in an organized format, indicating the presence of abusive content.</a:t>
            </a:r>
          </a:p>
          <a:p>
            <a:pPr marL="342900" indent="-342900" algn="just">
              <a:buFont typeface="Wingdings" panose="05000000000000000000" pitchFamily="2" charset="2"/>
              <a:buChar char="q"/>
            </a:pPr>
            <a:r>
              <a:rPr lang="en-US" dirty="0">
                <a:latin typeface="+mj-lt"/>
              </a:rPr>
              <a:t>C</a:t>
            </a:r>
            <a:r>
              <a:rPr lang="en-US" b="0" i="0" dirty="0">
                <a:effectLst/>
                <a:latin typeface="+mj-lt"/>
              </a:rPr>
              <a:t>ontact page features real-time flash messages for immediate user feedback.</a:t>
            </a:r>
            <a:endParaRPr lang="en-IN" dirty="0">
              <a:latin typeface="+mj-lt"/>
            </a:endParaRPr>
          </a:p>
          <a:p>
            <a:pPr algn="just"/>
            <a:endParaRPr lang="en-IN" dirty="0">
              <a:latin typeface="+mj-lt"/>
            </a:endParaRPr>
          </a:p>
        </p:txBody>
      </p:sp>
    </p:spTree>
    <p:extLst>
      <p:ext uri="{BB962C8B-B14F-4D97-AF65-F5344CB8AC3E}">
        <p14:creationId xmlns:p14="http://schemas.microsoft.com/office/powerpoint/2010/main" val="3787956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108-7E47-A8F5-1EBD-69147EB103A0}"/>
              </a:ext>
            </a:extLst>
          </p:cNvPr>
          <p:cNvSpPr>
            <a:spLocks noGrp="1"/>
          </p:cNvSpPr>
          <p:nvPr>
            <p:ph type="title"/>
          </p:nvPr>
        </p:nvSpPr>
        <p:spPr/>
        <p:txBody>
          <a:bodyPr/>
          <a:lstStyle/>
          <a:p>
            <a:r>
              <a:rPr lang="en-IN" dirty="0"/>
              <a:t>Sample Screenshot</a:t>
            </a:r>
          </a:p>
        </p:txBody>
      </p:sp>
      <p:pic>
        <p:nvPicPr>
          <p:cNvPr id="5" name="Content Placeholder 4">
            <a:extLst>
              <a:ext uri="{FF2B5EF4-FFF2-40B4-BE49-F238E27FC236}">
                <a16:creationId xmlns:a16="http://schemas.microsoft.com/office/drawing/2014/main" id="{61140D23-FC21-14AA-D8BD-927B7F5F84D0}"/>
              </a:ext>
            </a:extLst>
          </p:cNvPr>
          <p:cNvPicPr>
            <a:picLocks noGrp="1" noChangeAspect="1"/>
          </p:cNvPicPr>
          <p:nvPr>
            <p:ph idx="1"/>
          </p:nvPr>
        </p:nvPicPr>
        <p:blipFill>
          <a:blip r:embed="rId2"/>
          <a:stretch>
            <a:fillRect/>
          </a:stretch>
        </p:blipFill>
        <p:spPr>
          <a:xfrm>
            <a:off x="1838138" y="2024599"/>
            <a:ext cx="8515724" cy="4100328"/>
          </a:xfrm>
        </p:spPr>
      </p:pic>
      <p:sp>
        <p:nvSpPr>
          <p:cNvPr id="6" name="TextBox 5">
            <a:extLst>
              <a:ext uri="{FF2B5EF4-FFF2-40B4-BE49-F238E27FC236}">
                <a16:creationId xmlns:a16="http://schemas.microsoft.com/office/drawing/2014/main" id="{8FB73913-CF28-073C-49DD-3928F888FC63}"/>
              </a:ext>
            </a:extLst>
          </p:cNvPr>
          <p:cNvSpPr txBox="1"/>
          <p:nvPr/>
        </p:nvSpPr>
        <p:spPr>
          <a:xfrm flipH="1">
            <a:off x="4799412" y="1271677"/>
            <a:ext cx="2593176" cy="523220"/>
          </a:xfrm>
          <a:prstGeom prst="rect">
            <a:avLst/>
          </a:prstGeom>
          <a:noFill/>
        </p:spPr>
        <p:txBody>
          <a:bodyPr wrap="square" rtlCol="0">
            <a:spAutoFit/>
          </a:bodyPr>
          <a:lstStyle/>
          <a:p>
            <a:r>
              <a:rPr lang="en-IN" sz="2800" b="1" dirty="0">
                <a:latin typeface="+mj-lt"/>
                <a:cs typeface="Times New Roman" panose="02020603050405020304" pitchFamily="18" charset="0"/>
              </a:rPr>
              <a:t>1. About page</a:t>
            </a:r>
          </a:p>
        </p:txBody>
      </p:sp>
    </p:spTree>
    <p:extLst>
      <p:ext uri="{BB962C8B-B14F-4D97-AF65-F5344CB8AC3E}">
        <p14:creationId xmlns:p14="http://schemas.microsoft.com/office/powerpoint/2010/main" val="2512977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006-9914-41C4-D7F2-B0DFD4B55ABC}"/>
              </a:ext>
            </a:extLst>
          </p:cNvPr>
          <p:cNvSpPr>
            <a:spLocks noGrp="1"/>
          </p:cNvSpPr>
          <p:nvPr>
            <p:ph type="title"/>
          </p:nvPr>
        </p:nvSpPr>
        <p:spPr/>
        <p:txBody>
          <a:bodyPr/>
          <a:lstStyle/>
          <a:p>
            <a:r>
              <a:rPr lang="en-IN" dirty="0"/>
              <a:t>Sample Screenshot</a:t>
            </a:r>
          </a:p>
        </p:txBody>
      </p:sp>
      <p:pic>
        <p:nvPicPr>
          <p:cNvPr id="5" name="Content Placeholder 4">
            <a:extLst>
              <a:ext uri="{FF2B5EF4-FFF2-40B4-BE49-F238E27FC236}">
                <a16:creationId xmlns:a16="http://schemas.microsoft.com/office/drawing/2014/main" id="{01DB0C78-5C27-92CB-1527-6A262E758FBB}"/>
              </a:ext>
            </a:extLst>
          </p:cNvPr>
          <p:cNvPicPr>
            <a:picLocks noGrp="1" noChangeAspect="1"/>
          </p:cNvPicPr>
          <p:nvPr>
            <p:ph idx="1"/>
          </p:nvPr>
        </p:nvPicPr>
        <p:blipFill>
          <a:blip r:embed="rId2"/>
          <a:stretch>
            <a:fillRect/>
          </a:stretch>
        </p:blipFill>
        <p:spPr>
          <a:xfrm>
            <a:off x="2046712" y="1892808"/>
            <a:ext cx="8374206" cy="4043171"/>
          </a:xfrm>
        </p:spPr>
      </p:pic>
      <p:sp>
        <p:nvSpPr>
          <p:cNvPr id="6" name="TextBox 5">
            <a:extLst>
              <a:ext uri="{FF2B5EF4-FFF2-40B4-BE49-F238E27FC236}">
                <a16:creationId xmlns:a16="http://schemas.microsoft.com/office/drawing/2014/main" id="{91EB0EF5-D772-0377-A03A-4BB1E845DF92}"/>
              </a:ext>
            </a:extLst>
          </p:cNvPr>
          <p:cNvSpPr txBox="1"/>
          <p:nvPr/>
        </p:nvSpPr>
        <p:spPr>
          <a:xfrm flipH="1">
            <a:off x="4309004" y="1205781"/>
            <a:ext cx="3849622" cy="523220"/>
          </a:xfrm>
          <a:prstGeom prst="rect">
            <a:avLst/>
          </a:prstGeom>
          <a:noFill/>
        </p:spPr>
        <p:txBody>
          <a:bodyPr wrap="square" rtlCol="0">
            <a:spAutoFit/>
          </a:bodyPr>
          <a:lstStyle/>
          <a:p>
            <a:pPr algn="ctr"/>
            <a:r>
              <a:rPr lang="en-IN" sz="2800" b="1" dirty="0">
                <a:latin typeface="+mj-lt"/>
                <a:cs typeface="Times New Roman" panose="02020603050405020304" pitchFamily="18" charset="0"/>
              </a:rPr>
              <a:t>2. Video link input</a:t>
            </a:r>
          </a:p>
        </p:txBody>
      </p:sp>
    </p:spTree>
    <p:extLst>
      <p:ext uri="{BB962C8B-B14F-4D97-AF65-F5344CB8AC3E}">
        <p14:creationId xmlns:p14="http://schemas.microsoft.com/office/powerpoint/2010/main" val="570887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006-9914-41C4-D7F2-B0DFD4B55ABC}"/>
              </a:ext>
            </a:extLst>
          </p:cNvPr>
          <p:cNvSpPr>
            <a:spLocks noGrp="1"/>
          </p:cNvSpPr>
          <p:nvPr>
            <p:ph type="title"/>
          </p:nvPr>
        </p:nvSpPr>
        <p:spPr/>
        <p:txBody>
          <a:bodyPr/>
          <a:lstStyle/>
          <a:p>
            <a:r>
              <a:rPr lang="en-IN" dirty="0"/>
              <a:t>Sample Screenshot</a:t>
            </a:r>
          </a:p>
        </p:txBody>
      </p:sp>
      <p:sp>
        <p:nvSpPr>
          <p:cNvPr id="6" name="TextBox 5">
            <a:extLst>
              <a:ext uri="{FF2B5EF4-FFF2-40B4-BE49-F238E27FC236}">
                <a16:creationId xmlns:a16="http://schemas.microsoft.com/office/drawing/2014/main" id="{91EB0EF5-D772-0377-A03A-4BB1E845DF92}"/>
              </a:ext>
            </a:extLst>
          </p:cNvPr>
          <p:cNvSpPr txBox="1"/>
          <p:nvPr/>
        </p:nvSpPr>
        <p:spPr>
          <a:xfrm flipH="1">
            <a:off x="2992314" y="1187493"/>
            <a:ext cx="6364224" cy="523220"/>
          </a:xfrm>
          <a:prstGeom prst="rect">
            <a:avLst/>
          </a:prstGeom>
          <a:noFill/>
        </p:spPr>
        <p:txBody>
          <a:bodyPr wrap="square" rtlCol="0">
            <a:spAutoFit/>
          </a:bodyPr>
          <a:lstStyle/>
          <a:p>
            <a:r>
              <a:rPr lang="en-IN" sz="2800" b="1" dirty="0">
                <a:latin typeface="+mj-lt"/>
                <a:cs typeface="Times New Roman" panose="02020603050405020304" pitchFamily="18" charset="0"/>
              </a:rPr>
              <a:t>3. </a:t>
            </a:r>
            <a:r>
              <a:rPr lang="en-IN" sz="2800" b="1" dirty="0" err="1">
                <a:latin typeface="+mj-lt"/>
                <a:cs typeface="Times New Roman" panose="02020603050405020304" pitchFamily="18" charset="0"/>
              </a:rPr>
              <a:t>Abusivity</a:t>
            </a:r>
            <a:r>
              <a:rPr lang="en-IN" sz="2800" b="1" dirty="0">
                <a:latin typeface="+mj-lt"/>
                <a:cs typeface="Times New Roman" panose="02020603050405020304" pitchFamily="18" charset="0"/>
              </a:rPr>
              <a:t> detection of comments</a:t>
            </a:r>
          </a:p>
        </p:txBody>
      </p:sp>
      <p:pic>
        <p:nvPicPr>
          <p:cNvPr id="8" name="Content Placeholder 7">
            <a:extLst>
              <a:ext uri="{FF2B5EF4-FFF2-40B4-BE49-F238E27FC236}">
                <a16:creationId xmlns:a16="http://schemas.microsoft.com/office/drawing/2014/main" id="{A3514A5C-030D-5812-0444-73B59FFE68FB}"/>
              </a:ext>
            </a:extLst>
          </p:cNvPr>
          <p:cNvPicPr>
            <a:picLocks noGrp="1" noChangeAspect="1"/>
          </p:cNvPicPr>
          <p:nvPr>
            <p:ph idx="1"/>
          </p:nvPr>
        </p:nvPicPr>
        <p:blipFill>
          <a:blip r:embed="rId2"/>
          <a:stretch>
            <a:fillRect/>
          </a:stretch>
        </p:blipFill>
        <p:spPr>
          <a:xfrm>
            <a:off x="1353313" y="1856232"/>
            <a:ext cx="9642226" cy="4354068"/>
          </a:xfrm>
          <a:ln w="19050">
            <a:solidFill>
              <a:schemeClr val="tx1"/>
            </a:solidFill>
          </a:ln>
        </p:spPr>
      </p:pic>
    </p:spTree>
    <p:extLst>
      <p:ext uri="{BB962C8B-B14F-4D97-AF65-F5344CB8AC3E}">
        <p14:creationId xmlns:p14="http://schemas.microsoft.com/office/powerpoint/2010/main" val="195691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006-9914-41C4-D7F2-B0DFD4B55ABC}"/>
              </a:ext>
            </a:extLst>
          </p:cNvPr>
          <p:cNvSpPr>
            <a:spLocks noGrp="1"/>
          </p:cNvSpPr>
          <p:nvPr>
            <p:ph type="title"/>
          </p:nvPr>
        </p:nvSpPr>
        <p:spPr/>
        <p:txBody>
          <a:bodyPr/>
          <a:lstStyle/>
          <a:p>
            <a:r>
              <a:rPr lang="en-IN" dirty="0"/>
              <a:t>Sample Screenshot</a:t>
            </a:r>
          </a:p>
        </p:txBody>
      </p:sp>
      <p:pic>
        <p:nvPicPr>
          <p:cNvPr id="8" name="Content Placeholder 7">
            <a:extLst>
              <a:ext uri="{FF2B5EF4-FFF2-40B4-BE49-F238E27FC236}">
                <a16:creationId xmlns:a16="http://schemas.microsoft.com/office/drawing/2014/main" id="{D7BC6EB1-5319-1C27-53DB-98851E997CBB}"/>
              </a:ext>
            </a:extLst>
          </p:cNvPr>
          <p:cNvPicPr>
            <a:picLocks noGrp="1" noChangeAspect="1"/>
          </p:cNvPicPr>
          <p:nvPr>
            <p:ph idx="1"/>
          </p:nvPr>
        </p:nvPicPr>
        <p:blipFill>
          <a:blip r:embed="rId2"/>
          <a:stretch>
            <a:fillRect/>
          </a:stretch>
        </p:blipFill>
        <p:spPr>
          <a:xfrm>
            <a:off x="1417319" y="1877414"/>
            <a:ext cx="9628633" cy="4332885"/>
          </a:xfrm>
          <a:ln w="19050">
            <a:solidFill>
              <a:schemeClr val="tx1"/>
            </a:solidFill>
          </a:ln>
        </p:spPr>
      </p:pic>
      <p:sp>
        <p:nvSpPr>
          <p:cNvPr id="11" name="TextBox 10">
            <a:extLst>
              <a:ext uri="{FF2B5EF4-FFF2-40B4-BE49-F238E27FC236}">
                <a16:creationId xmlns:a16="http://schemas.microsoft.com/office/drawing/2014/main" id="{040147A0-623D-62FF-9191-CA842E1191B5}"/>
              </a:ext>
            </a:extLst>
          </p:cNvPr>
          <p:cNvSpPr txBox="1"/>
          <p:nvPr/>
        </p:nvSpPr>
        <p:spPr>
          <a:xfrm flipH="1">
            <a:off x="3046734" y="1198084"/>
            <a:ext cx="6369802" cy="523220"/>
          </a:xfrm>
          <a:prstGeom prst="rect">
            <a:avLst/>
          </a:prstGeom>
          <a:noFill/>
        </p:spPr>
        <p:txBody>
          <a:bodyPr wrap="square" rtlCol="0">
            <a:spAutoFit/>
          </a:bodyPr>
          <a:lstStyle/>
          <a:p>
            <a:pPr algn="ctr"/>
            <a:r>
              <a:rPr lang="en-IN" sz="2800" b="1" dirty="0">
                <a:latin typeface="+mj-lt"/>
                <a:cs typeface="Times New Roman" panose="02020603050405020304" pitchFamily="18" charset="0"/>
              </a:rPr>
              <a:t>3. </a:t>
            </a:r>
            <a:r>
              <a:rPr lang="en-IN" sz="2800" b="1" dirty="0" err="1">
                <a:latin typeface="+mj-lt"/>
                <a:cs typeface="Times New Roman" panose="02020603050405020304" pitchFamily="18" charset="0"/>
              </a:rPr>
              <a:t>Abusivity</a:t>
            </a:r>
            <a:r>
              <a:rPr lang="en-IN" sz="2800" b="1" dirty="0">
                <a:latin typeface="+mj-lt"/>
                <a:cs typeface="Times New Roman" panose="02020603050405020304" pitchFamily="18" charset="0"/>
              </a:rPr>
              <a:t> detection of comments</a:t>
            </a:r>
          </a:p>
        </p:txBody>
      </p:sp>
    </p:spTree>
    <p:extLst>
      <p:ext uri="{BB962C8B-B14F-4D97-AF65-F5344CB8AC3E}">
        <p14:creationId xmlns:p14="http://schemas.microsoft.com/office/powerpoint/2010/main" val="125616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006-9914-41C4-D7F2-B0DFD4B55ABC}"/>
              </a:ext>
            </a:extLst>
          </p:cNvPr>
          <p:cNvSpPr>
            <a:spLocks noGrp="1"/>
          </p:cNvSpPr>
          <p:nvPr>
            <p:ph type="title"/>
          </p:nvPr>
        </p:nvSpPr>
        <p:spPr/>
        <p:txBody>
          <a:bodyPr/>
          <a:lstStyle/>
          <a:p>
            <a:r>
              <a:rPr lang="en-IN" dirty="0"/>
              <a:t>Sample Screenshot</a:t>
            </a:r>
          </a:p>
        </p:txBody>
      </p:sp>
      <p:sp>
        <p:nvSpPr>
          <p:cNvPr id="11" name="TextBox 10">
            <a:extLst>
              <a:ext uri="{FF2B5EF4-FFF2-40B4-BE49-F238E27FC236}">
                <a16:creationId xmlns:a16="http://schemas.microsoft.com/office/drawing/2014/main" id="{040147A0-623D-62FF-9191-CA842E1191B5}"/>
              </a:ext>
            </a:extLst>
          </p:cNvPr>
          <p:cNvSpPr txBox="1"/>
          <p:nvPr/>
        </p:nvSpPr>
        <p:spPr>
          <a:xfrm flipH="1">
            <a:off x="4179701" y="1342941"/>
            <a:ext cx="3246120" cy="523220"/>
          </a:xfrm>
          <a:prstGeom prst="rect">
            <a:avLst/>
          </a:prstGeom>
          <a:noFill/>
        </p:spPr>
        <p:txBody>
          <a:bodyPr wrap="square" rtlCol="0">
            <a:spAutoFit/>
          </a:bodyPr>
          <a:lstStyle/>
          <a:p>
            <a:pPr algn="ctr"/>
            <a:r>
              <a:rPr lang="en-IN" sz="2800" b="1" dirty="0">
                <a:latin typeface="+mj-lt"/>
                <a:cs typeface="Times New Roman" panose="02020603050405020304" pitchFamily="18" charset="0"/>
              </a:rPr>
              <a:t>4. Contact page</a:t>
            </a:r>
          </a:p>
        </p:txBody>
      </p:sp>
      <p:pic>
        <p:nvPicPr>
          <p:cNvPr id="6" name="Content Placeholder 5">
            <a:extLst>
              <a:ext uri="{FF2B5EF4-FFF2-40B4-BE49-F238E27FC236}">
                <a16:creationId xmlns:a16="http://schemas.microsoft.com/office/drawing/2014/main" id="{49A8F4CE-800E-69B7-4346-87573EEBB8B6}"/>
              </a:ext>
            </a:extLst>
          </p:cNvPr>
          <p:cNvPicPr>
            <a:picLocks noGrp="1" noChangeAspect="1"/>
          </p:cNvPicPr>
          <p:nvPr>
            <p:ph idx="1"/>
          </p:nvPr>
        </p:nvPicPr>
        <p:blipFill>
          <a:blip r:embed="rId2"/>
          <a:stretch>
            <a:fillRect/>
          </a:stretch>
        </p:blipFill>
        <p:spPr>
          <a:xfrm>
            <a:off x="1705305" y="2167128"/>
            <a:ext cx="8194913" cy="3960875"/>
          </a:xfrm>
        </p:spPr>
      </p:pic>
    </p:spTree>
    <p:extLst>
      <p:ext uri="{BB962C8B-B14F-4D97-AF65-F5344CB8AC3E}">
        <p14:creationId xmlns:p14="http://schemas.microsoft.com/office/powerpoint/2010/main" val="566193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1E69-09FA-B4A0-A362-F979420F84FB}"/>
              </a:ext>
            </a:extLst>
          </p:cNvPr>
          <p:cNvSpPr>
            <a:spLocks noGrp="1"/>
          </p:cNvSpPr>
          <p:nvPr>
            <p:ph type="title"/>
          </p:nvPr>
        </p:nvSpPr>
        <p:spPr/>
        <p:txBody>
          <a:bodyPr/>
          <a:lstStyle/>
          <a:p>
            <a:r>
              <a:rPr lang="en-IN" dirty="0"/>
              <a:t>Sample Screenshot</a:t>
            </a:r>
          </a:p>
        </p:txBody>
      </p:sp>
      <p:pic>
        <p:nvPicPr>
          <p:cNvPr id="5" name="Content Placeholder 4">
            <a:extLst>
              <a:ext uri="{FF2B5EF4-FFF2-40B4-BE49-F238E27FC236}">
                <a16:creationId xmlns:a16="http://schemas.microsoft.com/office/drawing/2014/main" id="{E9C300F3-C51F-DF4D-142B-CA61939ED433}"/>
              </a:ext>
            </a:extLst>
          </p:cNvPr>
          <p:cNvPicPr>
            <a:picLocks noGrp="1" noChangeAspect="1"/>
          </p:cNvPicPr>
          <p:nvPr>
            <p:ph idx="1"/>
          </p:nvPr>
        </p:nvPicPr>
        <p:blipFill>
          <a:blip r:embed="rId2"/>
          <a:stretch>
            <a:fillRect/>
          </a:stretch>
        </p:blipFill>
        <p:spPr>
          <a:xfrm>
            <a:off x="2027552" y="1892808"/>
            <a:ext cx="8270589" cy="3997451"/>
          </a:xfrm>
        </p:spPr>
      </p:pic>
      <p:sp>
        <p:nvSpPr>
          <p:cNvPr id="6" name="TextBox 5">
            <a:extLst>
              <a:ext uri="{FF2B5EF4-FFF2-40B4-BE49-F238E27FC236}">
                <a16:creationId xmlns:a16="http://schemas.microsoft.com/office/drawing/2014/main" id="{FB1A60DB-95BB-53ED-3C09-0C730DD89DCF}"/>
              </a:ext>
            </a:extLst>
          </p:cNvPr>
          <p:cNvSpPr txBox="1"/>
          <p:nvPr/>
        </p:nvSpPr>
        <p:spPr>
          <a:xfrm>
            <a:off x="4672374" y="1205781"/>
            <a:ext cx="2980944" cy="523220"/>
          </a:xfrm>
          <a:prstGeom prst="rect">
            <a:avLst/>
          </a:prstGeom>
          <a:noFill/>
        </p:spPr>
        <p:txBody>
          <a:bodyPr wrap="square" rtlCol="0">
            <a:spAutoFit/>
          </a:bodyPr>
          <a:lstStyle/>
          <a:p>
            <a:pPr algn="ctr"/>
            <a:r>
              <a:rPr lang="en-IN" sz="2800" b="1" dirty="0">
                <a:latin typeface="+mj-lt"/>
              </a:rPr>
              <a:t>5. </a:t>
            </a:r>
            <a:r>
              <a:rPr lang="en-IN" sz="2800" b="1" dirty="0">
                <a:latin typeface="+mj-lt"/>
                <a:cs typeface="Times New Roman" panose="02020603050405020304" pitchFamily="18" charset="0"/>
              </a:rPr>
              <a:t>Team</a:t>
            </a:r>
            <a:r>
              <a:rPr lang="en-IN" sz="2800" b="1" dirty="0">
                <a:latin typeface="+mj-lt"/>
              </a:rPr>
              <a:t> page</a:t>
            </a:r>
          </a:p>
        </p:txBody>
      </p:sp>
    </p:spTree>
    <p:extLst>
      <p:ext uri="{BB962C8B-B14F-4D97-AF65-F5344CB8AC3E}">
        <p14:creationId xmlns:p14="http://schemas.microsoft.com/office/powerpoint/2010/main" val="4186260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5C0B-32D2-2D15-B2C0-3F187FF6E17C}"/>
              </a:ext>
            </a:extLst>
          </p:cNvPr>
          <p:cNvSpPr>
            <a:spLocks noGrp="1"/>
          </p:cNvSpPr>
          <p:nvPr>
            <p:ph type="title"/>
          </p:nvPr>
        </p:nvSpPr>
        <p:spPr/>
        <p:txBody>
          <a:bodyPr/>
          <a:lstStyle/>
          <a:p>
            <a:r>
              <a:rPr lang="en-IN" dirty="0"/>
              <a:t>Tools and Technologies</a:t>
            </a:r>
          </a:p>
        </p:txBody>
      </p:sp>
      <p:sp>
        <p:nvSpPr>
          <p:cNvPr id="3" name="Content Placeholder 2">
            <a:extLst>
              <a:ext uri="{FF2B5EF4-FFF2-40B4-BE49-F238E27FC236}">
                <a16:creationId xmlns:a16="http://schemas.microsoft.com/office/drawing/2014/main" id="{A7BA2C4F-8B35-586C-B22C-CA6F7DF7151E}"/>
              </a:ext>
            </a:extLst>
          </p:cNvPr>
          <p:cNvSpPr>
            <a:spLocks noGrp="1"/>
          </p:cNvSpPr>
          <p:nvPr>
            <p:ph idx="1"/>
          </p:nvPr>
        </p:nvSpPr>
        <p:spPr/>
        <p:txBody>
          <a:bodyPr/>
          <a:lstStyle/>
          <a:p>
            <a:pPr marL="342900" indent="-342900">
              <a:buFont typeface="Arial" panose="020B0604020202020204" pitchFamily="34" charset="0"/>
              <a:buChar char="•"/>
            </a:pPr>
            <a:r>
              <a:rPr lang="en-IN" dirty="0"/>
              <a:t>Flask</a:t>
            </a:r>
          </a:p>
          <a:p>
            <a:pPr marL="342900" indent="-342900">
              <a:buFont typeface="Arial" panose="020B0604020202020204" pitchFamily="34" charset="0"/>
              <a:buChar char="•"/>
            </a:pPr>
            <a:r>
              <a:rPr lang="en-IN" dirty="0"/>
              <a:t>NLTK (Natural Language Toolkit)</a:t>
            </a:r>
          </a:p>
          <a:p>
            <a:pPr marL="342900" indent="-342900">
              <a:buFont typeface="Arial" panose="020B0604020202020204" pitchFamily="34" charset="0"/>
              <a:buChar char="•"/>
            </a:pPr>
            <a:r>
              <a:rPr lang="en-IN" dirty="0"/>
              <a:t>Wordnet</a:t>
            </a:r>
          </a:p>
          <a:p>
            <a:pPr marL="342900" indent="-342900">
              <a:buFont typeface="Arial" panose="020B0604020202020204" pitchFamily="34" charset="0"/>
              <a:buChar char="•"/>
            </a:pPr>
            <a:r>
              <a:rPr lang="en-IN" dirty="0"/>
              <a:t>Contractions</a:t>
            </a:r>
          </a:p>
          <a:p>
            <a:pPr marL="342900" indent="-342900">
              <a:buFont typeface="Arial" panose="020B0604020202020204" pitchFamily="34" charset="0"/>
              <a:buChar char="•"/>
            </a:pPr>
            <a:r>
              <a:rPr lang="en-IN" dirty="0" err="1"/>
              <a:t>Formspree</a:t>
            </a:r>
            <a:endParaRPr lang="en-IN" dirty="0"/>
          </a:p>
          <a:p>
            <a:pPr marL="342900" indent="-342900">
              <a:buFont typeface="Arial" panose="020B0604020202020204" pitchFamily="34" charset="0"/>
              <a:buChar char="•"/>
            </a:pPr>
            <a:r>
              <a:rPr lang="en-IN" dirty="0"/>
              <a:t>SMTP</a:t>
            </a:r>
          </a:p>
          <a:p>
            <a:pPr marL="342900" indent="-342900">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FF80B14D-F3F8-956C-C22C-FC40BC74038C}"/>
              </a:ext>
            </a:extLst>
          </p:cNvPr>
          <p:cNvSpPr>
            <a:spLocks noGrp="1"/>
          </p:cNvSpPr>
          <p:nvPr>
            <p:ph type="sldNum" sz="quarter" idx="11"/>
          </p:nvPr>
        </p:nvSpPr>
        <p:spPr/>
        <p:txBody>
          <a:bodyPr/>
          <a:lstStyle/>
          <a:p>
            <a:fld id="{27D80D38-79EE-487B-A494-4B5F27D0486F}" type="slidenum">
              <a:rPr lang="en-US" smtClean="0"/>
              <a:pPr/>
              <a:t>18</a:t>
            </a:fld>
            <a:endParaRPr lang="en-US" dirty="0"/>
          </a:p>
        </p:txBody>
      </p:sp>
    </p:spTree>
    <p:extLst>
      <p:ext uri="{BB962C8B-B14F-4D97-AF65-F5344CB8AC3E}">
        <p14:creationId xmlns:p14="http://schemas.microsoft.com/office/powerpoint/2010/main" val="1234634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6425-8403-1E4D-8FF3-CC8793572B8F}"/>
              </a:ext>
            </a:extLst>
          </p:cNvPr>
          <p:cNvSpPr>
            <a:spLocks noGrp="1"/>
          </p:cNvSpPr>
          <p:nvPr>
            <p:ph type="title"/>
          </p:nvPr>
        </p:nvSpPr>
        <p:spPr/>
        <p:txBody>
          <a:bodyPr/>
          <a:lstStyle/>
          <a:p>
            <a:r>
              <a:rPr lang="en-IN" sz="2800" dirty="0"/>
              <a:t>REFERENCES:</a:t>
            </a:r>
          </a:p>
        </p:txBody>
      </p:sp>
      <p:sp>
        <p:nvSpPr>
          <p:cNvPr id="3" name="Content Placeholder 2">
            <a:extLst>
              <a:ext uri="{FF2B5EF4-FFF2-40B4-BE49-F238E27FC236}">
                <a16:creationId xmlns:a16="http://schemas.microsoft.com/office/drawing/2014/main" id="{7FA8DECC-73AB-69A3-B548-8DB71C82EA8A}"/>
              </a:ext>
            </a:extLst>
          </p:cNvPr>
          <p:cNvSpPr>
            <a:spLocks noGrp="1"/>
          </p:cNvSpPr>
          <p:nvPr>
            <p:ph idx="1"/>
          </p:nvPr>
        </p:nvSpPr>
        <p:spPr>
          <a:xfrm>
            <a:off x="457200" y="1145457"/>
            <a:ext cx="11277600" cy="4131393"/>
          </a:xfrm>
        </p:spPr>
        <p:txBody>
          <a:bodyPr/>
          <a:lstStyle/>
          <a:p>
            <a:pPr marL="457200" indent="-457200" algn="just">
              <a:buFont typeface="+mj-lt"/>
              <a:buAutoNum type="arabicPeriod"/>
            </a:pPr>
            <a:r>
              <a:rPr lang="en-US" sz="2000" dirty="0"/>
              <a:t>F. A. </a:t>
            </a:r>
            <a:r>
              <a:rPr lang="en-US" sz="2000" dirty="0" err="1"/>
              <a:t>Rawther</a:t>
            </a:r>
            <a:r>
              <a:rPr lang="en-US" sz="2000" dirty="0"/>
              <a:t> and G. Titus, "Transformer Models for Recognizing Abusive Language An investigation and review on </a:t>
            </a:r>
            <a:r>
              <a:rPr lang="en-US" sz="2000" dirty="0" err="1"/>
              <a:t>Tweeteval</a:t>
            </a:r>
            <a:r>
              <a:rPr lang="en-US" sz="2000" dirty="0"/>
              <a:t> and SOLID dataset," Second International Conference on Electrical, Electronics, Information and Communication Technologies (ICEEICT), India, pp. 1-6, 2023.</a:t>
            </a:r>
          </a:p>
          <a:p>
            <a:pPr marL="457200" indent="-457200" algn="just">
              <a:buFont typeface="+mj-lt"/>
              <a:buAutoNum type="arabicPeriod"/>
            </a:pPr>
            <a:r>
              <a:rPr lang="en-US" sz="2000" dirty="0"/>
              <a:t>S. Naik and A. Katre, "YouTube Universe of Comments: A Machine Learning approach for systematic classification of YouTube Comments on custom prepared </a:t>
            </a:r>
            <a:r>
              <a:rPr lang="en-US" sz="2000" dirty="0" err="1"/>
              <a:t>dataset,"World</a:t>
            </a:r>
            <a:r>
              <a:rPr lang="en-US" sz="2000" dirty="0"/>
              <a:t> Conference on Communication &amp; Computing (WCONF), pp. 1-5,2023.</a:t>
            </a:r>
          </a:p>
          <a:p>
            <a:pPr marL="457200" indent="-457200" algn="just">
              <a:buFont typeface="+mj-lt"/>
              <a:buAutoNum type="arabicPeriod"/>
            </a:pPr>
            <a:r>
              <a:rPr lang="en-US" sz="2000" dirty="0"/>
              <a:t>S. </a:t>
            </a:r>
            <a:r>
              <a:rPr lang="en-US" sz="2000" dirty="0" err="1"/>
              <a:t>Chiramel</a:t>
            </a:r>
            <a:r>
              <a:rPr lang="en-US" sz="2000" dirty="0"/>
              <a:t>, D. </a:t>
            </a:r>
            <a:r>
              <a:rPr lang="en-US" sz="2000" dirty="0" err="1"/>
              <a:t>Logofătu</a:t>
            </a:r>
            <a:r>
              <a:rPr lang="en-US" sz="2000" dirty="0"/>
              <a:t> and G. Goldenthal, "Detection of social media platform insults using Natural language processing and comparative study of machine learning algorithms," 24th International Conference on System Theory, Control and Computing (ICSTCC), pp. 98-101, 2020. </a:t>
            </a:r>
            <a:endParaRPr lang="en-IN" sz="2000" dirty="0"/>
          </a:p>
        </p:txBody>
      </p:sp>
    </p:spTree>
    <p:extLst>
      <p:ext uri="{BB962C8B-B14F-4D97-AF65-F5344CB8AC3E}">
        <p14:creationId xmlns:p14="http://schemas.microsoft.com/office/powerpoint/2010/main" val="4038125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5B21-2FAA-2399-0BC5-BCF701D02802}"/>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B157E4E0-377F-69E8-5E8F-C66B2762A780}"/>
              </a:ext>
            </a:extLst>
          </p:cNvPr>
          <p:cNvSpPr>
            <a:spLocks noGrp="1"/>
          </p:cNvSpPr>
          <p:nvPr>
            <p:ph idx="1"/>
          </p:nvPr>
        </p:nvSpPr>
        <p:spPr/>
        <p:txBody>
          <a:bodyPr/>
          <a:lstStyle/>
          <a:p>
            <a:pPr marL="342900" indent="-342900" algn="just">
              <a:buFont typeface="Arial" panose="020B0604020202020204" pitchFamily="34" charset="0"/>
              <a:buChar char="•"/>
            </a:pPr>
            <a:r>
              <a:rPr lang="en-IN" sz="2800" dirty="0">
                <a:effectLst/>
                <a:latin typeface="+mj-lt"/>
                <a:ea typeface="Calibri" panose="020F0502020204030204" pitchFamily="34" charset="0"/>
              </a:rPr>
              <a:t>Abusive speech causes severe psychological effects on the targeted individual. These abusive comments also can create controversy over social media on a specific individual or a group of people.</a:t>
            </a:r>
          </a:p>
          <a:p>
            <a:pPr marL="342900" indent="-342900" algn="just">
              <a:buFont typeface="Arial" panose="020B0604020202020204" pitchFamily="34" charset="0"/>
              <a:buChar char="•"/>
            </a:pPr>
            <a:r>
              <a:rPr lang="en-IN" sz="2800" dirty="0">
                <a:effectLst/>
                <a:latin typeface="+mj-lt"/>
                <a:ea typeface="Calibri" panose="020F0502020204030204" pitchFamily="34" charset="0"/>
              </a:rPr>
              <a:t>This shows the need for restricting these kinds of abusive comments from being posted on social media (like YouTube). </a:t>
            </a:r>
            <a:endParaRPr lang="en-IN" sz="2800" dirty="0">
              <a:solidFill>
                <a:srgbClr val="374151"/>
              </a:solidFill>
              <a:latin typeface="+mj-lt"/>
              <a:ea typeface="Calibri" panose="020F0502020204030204" pitchFamily="34" charset="0"/>
            </a:endParaRPr>
          </a:p>
          <a:p>
            <a:pPr marL="342900" indent="-342900" algn="just">
              <a:buFont typeface="Arial" panose="020B0604020202020204" pitchFamily="34" charset="0"/>
              <a:buChar char="•"/>
            </a:pPr>
            <a:r>
              <a:rPr lang="en-IN" sz="2800" dirty="0">
                <a:effectLst/>
                <a:latin typeface="+mj-lt"/>
                <a:ea typeface="Calibri" panose="020F0502020204030204" pitchFamily="34" charset="0"/>
              </a:rPr>
              <a:t>Therefore, there is a need to develop a model that can detect and label such abusive comments.</a:t>
            </a:r>
            <a:endParaRPr lang="en-IN" sz="2800" dirty="0">
              <a:latin typeface="+mj-lt"/>
            </a:endParaRPr>
          </a:p>
          <a:p>
            <a:pPr algn="just"/>
            <a:endParaRPr lang="en-IN" dirty="0">
              <a:latin typeface="+mj-lt"/>
            </a:endParaRPr>
          </a:p>
        </p:txBody>
      </p:sp>
      <p:sp>
        <p:nvSpPr>
          <p:cNvPr id="4" name="Slide Number Placeholder 3">
            <a:extLst>
              <a:ext uri="{FF2B5EF4-FFF2-40B4-BE49-F238E27FC236}">
                <a16:creationId xmlns:a16="http://schemas.microsoft.com/office/drawing/2014/main" id="{2F907787-807F-5636-8967-A9E532570A2C}"/>
              </a:ext>
            </a:extLst>
          </p:cNvPr>
          <p:cNvSpPr>
            <a:spLocks noGrp="1"/>
          </p:cNvSpPr>
          <p:nvPr>
            <p:ph type="sldNum" sz="quarter" idx="11"/>
          </p:nvPr>
        </p:nvSpPr>
        <p:spPr/>
        <p:txBody>
          <a:bodyPr/>
          <a:lstStyle/>
          <a:p>
            <a:fld id="{27D80D38-79EE-487B-A494-4B5F27D0486F}" type="slidenum">
              <a:rPr lang="en-US" smtClean="0"/>
              <a:pPr/>
              <a:t>2</a:t>
            </a:fld>
            <a:endParaRPr lang="en-US" dirty="0"/>
          </a:p>
        </p:txBody>
      </p:sp>
    </p:spTree>
    <p:extLst>
      <p:ext uri="{BB962C8B-B14F-4D97-AF65-F5344CB8AC3E}">
        <p14:creationId xmlns:p14="http://schemas.microsoft.com/office/powerpoint/2010/main" val="1711316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6E25-3830-F3C7-D90B-1B2084DA2537}"/>
              </a:ext>
            </a:extLst>
          </p:cNvPr>
          <p:cNvSpPr>
            <a:spLocks noGrp="1"/>
          </p:cNvSpPr>
          <p:nvPr>
            <p:ph type="title"/>
          </p:nvPr>
        </p:nvSpPr>
        <p:spPr>
          <a:xfrm>
            <a:off x="203555" y="316494"/>
            <a:ext cx="11277600" cy="584775"/>
          </a:xfrm>
        </p:spPr>
        <p:txBody>
          <a:bodyPr/>
          <a:lstStyle/>
          <a:p>
            <a:r>
              <a:rPr lang="en-IN" dirty="0"/>
              <a:t>Literature Survey </a:t>
            </a:r>
          </a:p>
        </p:txBody>
      </p:sp>
      <p:sp>
        <p:nvSpPr>
          <p:cNvPr id="4" name="Slide Number Placeholder 3">
            <a:extLst>
              <a:ext uri="{FF2B5EF4-FFF2-40B4-BE49-F238E27FC236}">
                <a16:creationId xmlns:a16="http://schemas.microsoft.com/office/drawing/2014/main" id="{E3CD0B61-3F25-FA4B-6687-B9A3AF7F4154}"/>
              </a:ext>
            </a:extLst>
          </p:cNvPr>
          <p:cNvSpPr>
            <a:spLocks noGrp="1"/>
          </p:cNvSpPr>
          <p:nvPr>
            <p:ph type="sldNum" sz="quarter" idx="11"/>
          </p:nvPr>
        </p:nvSpPr>
        <p:spPr/>
        <p:txBody>
          <a:bodyPr/>
          <a:lstStyle/>
          <a:p>
            <a:fld id="{27D80D38-79EE-487B-A494-4B5F27D0486F}" type="slidenum">
              <a:rPr lang="en-US" smtClean="0"/>
              <a:pPr/>
              <a:t>3</a:t>
            </a:fld>
            <a:endParaRPr lang="en-US" dirty="0"/>
          </a:p>
        </p:txBody>
      </p:sp>
      <p:graphicFrame>
        <p:nvGraphicFramePr>
          <p:cNvPr id="13" name="Content Placeholder 12">
            <a:extLst>
              <a:ext uri="{FF2B5EF4-FFF2-40B4-BE49-F238E27FC236}">
                <a16:creationId xmlns:a16="http://schemas.microsoft.com/office/drawing/2014/main" id="{A4D479C2-86FA-3755-025A-A5C2A978FB9B}"/>
              </a:ext>
            </a:extLst>
          </p:cNvPr>
          <p:cNvGraphicFramePr>
            <a:graphicFrameLocks noGrp="1"/>
          </p:cNvGraphicFramePr>
          <p:nvPr>
            <p:ph idx="1"/>
            <p:extLst>
              <p:ext uri="{D42A27DB-BD31-4B8C-83A1-F6EECF244321}">
                <p14:modId xmlns:p14="http://schemas.microsoft.com/office/powerpoint/2010/main" val="4127077210"/>
              </p:ext>
            </p:extLst>
          </p:nvPr>
        </p:nvGraphicFramePr>
        <p:xfrm>
          <a:off x="319548" y="1041430"/>
          <a:ext cx="11552903" cy="5226829"/>
        </p:xfrm>
        <a:graphic>
          <a:graphicData uri="http://schemas.openxmlformats.org/drawingml/2006/table">
            <a:tbl>
              <a:tblPr firstRow="1" bandRow="1">
                <a:tableStyleId>{5940675A-B579-460E-94D1-54222C63F5DA}</a:tableStyleId>
              </a:tblPr>
              <a:tblGrid>
                <a:gridCol w="1917291">
                  <a:extLst>
                    <a:ext uri="{9D8B030D-6E8A-4147-A177-3AD203B41FA5}">
                      <a16:colId xmlns:a16="http://schemas.microsoft.com/office/drawing/2014/main" val="3881436919"/>
                    </a:ext>
                  </a:extLst>
                </a:gridCol>
                <a:gridCol w="3029291">
                  <a:extLst>
                    <a:ext uri="{9D8B030D-6E8A-4147-A177-3AD203B41FA5}">
                      <a16:colId xmlns:a16="http://schemas.microsoft.com/office/drawing/2014/main" val="610377784"/>
                    </a:ext>
                  </a:extLst>
                </a:gridCol>
                <a:gridCol w="2255520">
                  <a:extLst>
                    <a:ext uri="{9D8B030D-6E8A-4147-A177-3AD203B41FA5}">
                      <a16:colId xmlns:a16="http://schemas.microsoft.com/office/drawing/2014/main" val="1672043197"/>
                    </a:ext>
                  </a:extLst>
                </a:gridCol>
                <a:gridCol w="2138543">
                  <a:extLst>
                    <a:ext uri="{9D8B030D-6E8A-4147-A177-3AD203B41FA5}">
                      <a16:colId xmlns:a16="http://schemas.microsoft.com/office/drawing/2014/main" val="150798287"/>
                    </a:ext>
                  </a:extLst>
                </a:gridCol>
                <a:gridCol w="2212258">
                  <a:extLst>
                    <a:ext uri="{9D8B030D-6E8A-4147-A177-3AD203B41FA5}">
                      <a16:colId xmlns:a16="http://schemas.microsoft.com/office/drawing/2014/main" val="350214845"/>
                    </a:ext>
                  </a:extLst>
                </a:gridCol>
              </a:tblGrid>
              <a:tr h="929149">
                <a:tc>
                  <a:txBody>
                    <a:bodyPr/>
                    <a:lstStyle/>
                    <a:p>
                      <a:pPr algn="ctr"/>
                      <a:r>
                        <a:rPr lang="en-IN" sz="2000" b="1" dirty="0"/>
                        <a:t>AUTHOR</a:t>
                      </a:r>
                    </a:p>
                  </a:txBody>
                  <a:tcPr/>
                </a:tc>
                <a:tc>
                  <a:txBody>
                    <a:bodyPr/>
                    <a:lstStyle/>
                    <a:p>
                      <a:pPr algn="ctr"/>
                      <a:r>
                        <a:rPr lang="en-IN" sz="2000" b="1" dirty="0"/>
                        <a:t>TITLE OF PAPER</a:t>
                      </a:r>
                    </a:p>
                  </a:txBody>
                  <a:tcPr/>
                </a:tc>
                <a:tc>
                  <a:txBody>
                    <a:bodyPr/>
                    <a:lstStyle/>
                    <a:p>
                      <a:pPr algn="ctr"/>
                      <a:r>
                        <a:rPr lang="en-IN" b="1" dirty="0"/>
                        <a:t>JOURNAL/</a:t>
                      </a:r>
                    </a:p>
                    <a:p>
                      <a:pPr algn="ctr"/>
                      <a:r>
                        <a:rPr lang="en-IN" b="1" dirty="0"/>
                        <a:t>CONFERENCE NAME</a:t>
                      </a:r>
                    </a:p>
                  </a:txBody>
                  <a:tcPr/>
                </a:tc>
                <a:tc>
                  <a:txBody>
                    <a:bodyPr/>
                    <a:lstStyle/>
                    <a:p>
                      <a:pPr algn="ctr"/>
                      <a:r>
                        <a:rPr lang="en-IN" sz="2000" b="1" dirty="0"/>
                        <a:t>PROS</a:t>
                      </a:r>
                    </a:p>
                  </a:txBody>
                  <a:tcPr/>
                </a:tc>
                <a:tc>
                  <a:txBody>
                    <a:bodyPr/>
                    <a:lstStyle/>
                    <a:p>
                      <a:pPr algn="ctr"/>
                      <a:r>
                        <a:rPr lang="en-IN" sz="2000" b="1" dirty="0"/>
                        <a:t>CONS</a:t>
                      </a:r>
                      <a:endParaRPr lang="en-IN" b="1" dirty="0"/>
                    </a:p>
                  </a:txBody>
                  <a:tcPr/>
                </a:tc>
                <a:extLst>
                  <a:ext uri="{0D108BD9-81ED-4DB2-BD59-A6C34878D82A}">
                    <a16:rowId xmlns:a16="http://schemas.microsoft.com/office/drawing/2014/main" val="2779245265"/>
                  </a:ext>
                </a:extLst>
              </a:tr>
              <a:tr h="1698604">
                <a:tc>
                  <a:txBody>
                    <a:bodyPr/>
                    <a:lstStyle/>
                    <a:p>
                      <a:pPr algn="ctr"/>
                      <a:r>
                        <a:rPr lang="en-US" dirty="0"/>
                        <a:t>F. A. </a:t>
                      </a:r>
                      <a:r>
                        <a:rPr lang="en-US" dirty="0" err="1"/>
                        <a:t>Rawther</a:t>
                      </a:r>
                      <a:r>
                        <a:rPr lang="en-US" dirty="0"/>
                        <a:t> and G. Titus</a:t>
                      </a:r>
                      <a:endParaRPr lang="en-IN" dirty="0"/>
                    </a:p>
                  </a:txBody>
                  <a:tcPr/>
                </a:tc>
                <a:tc>
                  <a:txBody>
                    <a:bodyPr/>
                    <a:lstStyle/>
                    <a:p>
                      <a:r>
                        <a:rPr lang="en-US" dirty="0"/>
                        <a:t>Transformer Models for Recognizing Abusive Language An investigation and review on </a:t>
                      </a:r>
                      <a:r>
                        <a:rPr lang="en-US" dirty="0" err="1"/>
                        <a:t>Tweeteval</a:t>
                      </a:r>
                      <a:r>
                        <a:rPr lang="en-US" dirty="0"/>
                        <a:t> and SOLID dataset</a:t>
                      </a:r>
                      <a:endParaRPr lang="en-IN" dirty="0"/>
                    </a:p>
                  </a:txBody>
                  <a:tcPr/>
                </a:tc>
                <a:tc>
                  <a:txBody>
                    <a:bodyPr/>
                    <a:lstStyle/>
                    <a:p>
                      <a:r>
                        <a:rPr lang="en-IN" dirty="0"/>
                        <a:t>Second International Conference on Electrical, Electronics, Information and Communication Technologies (ICEEICT),2023</a:t>
                      </a:r>
                    </a:p>
                  </a:txBody>
                  <a:tcPr/>
                </a:tc>
                <a:tc>
                  <a:txBody>
                    <a:bodyPr/>
                    <a:lstStyle/>
                    <a:p>
                      <a:r>
                        <a:rPr lang="en-IN" dirty="0"/>
                        <a:t>Highlights the social implications of abusive language</a:t>
                      </a:r>
                    </a:p>
                  </a:txBody>
                  <a:tcPr/>
                </a:tc>
                <a:tc>
                  <a:txBody>
                    <a:bodyPr/>
                    <a:lstStyle/>
                    <a:p>
                      <a:r>
                        <a:rPr lang="en-IN" dirty="0"/>
                        <a:t>Limits its generalizability to languages other than English</a:t>
                      </a:r>
                    </a:p>
                  </a:txBody>
                  <a:tcPr/>
                </a:tc>
                <a:extLst>
                  <a:ext uri="{0D108BD9-81ED-4DB2-BD59-A6C34878D82A}">
                    <a16:rowId xmlns:a16="http://schemas.microsoft.com/office/drawing/2014/main" val="3034873431"/>
                  </a:ext>
                </a:extLst>
              </a:tr>
              <a:tr h="1512529">
                <a:tc>
                  <a:txBody>
                    <a:bodyPr/>
                    <a:lstStyle/>
                    <a:p>
                      <a:r>
                        <a:rPr lang="en-IN" dirty="0"/>
                        <a:t> S. Naik and </a:t>
                      </a:r>
                    </a:p>
                    <a:p>
                      <a:r>
                        <a:rPr lang="en-IN" dirty="0"/>
                        <a:t>    A. Katre</a:t>
                      </a:r>
                    </a:p>
                  </a:txBody>
                  <a:tcPr/>
                </a:tc>
                <a:tc>
                  <a:txBody>
                    <a:bodyPr/>
                    <a:lstStyle/>
                    <a:p>
                      <a:r>
                        <a:rPr lang="en-US" dirty="0"/>
                        <a:t>YouTube Universe of Comments: A Machine Learning approach for systematic classification of YouTube Comments on custom prepared dataset</a:t>
                      </a:r>
                      <a:endParaRPr lang="en-IN" dirty="0"/>
                    </a:p>
                  </a:txBody>
                  <a:tcPr/>
                </a:tc>
                <a:tc>
                  <a:txBody>
                    <a:bodyPr/>
                    <a:lstStyle/>
                    <a:p>
                      <a:r>
                        <a:rPr lang="en-US" dirty="0"/>
                        <a:t>World Conference on Communication &amp; Computing (WCONF),2023</a:t>
                      </a:r>
                      <a:endParaRPr lang="en-IN" dirty="0"/>
                    </a:p>
                  </a:txBody>
                  <a:tcPr/>
                </a:tc>
                <a:tc>
                  <a:txBody>
                    <a:bodyPr/>
                    <a:lstStyle/>
                    <a:p>
                      <a:r>
                        <a:rPr lang="en-IN" dirty="0"/>
                        <a:t>Assesses the generalizability by conducting experiments on different genres on </a:t>
                      </a:r>
                      <a:r>
                        <a:rPr lang="en-IN" dirty="0" err="1"/>
                        <a:t>youtube</a:t>
                      </a:r>
                      <a:r>
                        <a:rPr lang="en-IN" dirty="0"/>
                        <a:t> videos</a:t>
                      </a:r>
                    </a:p>
                  </a:txBody>
                  <a:tcPr/>
                </a:tc>
                <a:tc>
                  <a:txBody>
                    <a:bodyPr/>
                    <a:lstStyle/>
                    <a:p>
                      <a:r>
                        <a:rPr lang="en-IN" dirty="0"/>
                        <a:t>May not be entirely generalizable to other social media platforms</a:t>
                      </a:r>
                    </a:p>
                  </a:txBody>
                  <a:tcPr/>
                </a:tc>
                <a:extLst>
                  <a:ext uri="{0D108BD9-81ED-4DB2-BD59-A6C34878D82A}">
                    <a16:rowId xmlns:a16="http://schemas.microsoft.com/office/drawing/2014/main" val="2009165768"/>
                  </a:ext>
                </a:extLst>
              </a:tr>
            </a:tbl>
          </a:graphicData>
        </a:graphic>
      </p:graphicFrame>
    </p:spTree>
    <p:extLst>
      <p:ext uri="{BB962C8B-B14F-4D97-AF65-F5344CB8AC3E}">
        <p14:creationId xmlns:p14="http://schemas.microsoft.com/office/powerpoint/2010/main" val="2769943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6E25-3830-F3C7-D90B-1B2084DA2537}"/>
              </a:ext>
            </a:extLst>
          </p:cNvPr>
          <p:cNvSpPr>
            <a:spLocks noGrp="1"/>
          </p:cNvSpPr>
          <p:nvPr>
            <p:ph type="title"/>
          </p:nvPr>
        </p:nvSpPr>
        <p:spPr/>
        <p:txBody>
          <a:bodyPr/>
          <a:lstStyle/>
          <a:p>
            <a:r>
              <a:rPr lang="en-IN" dirty="0"/>
              <a:t>Literature Survey </a:t>
            </a:r>
          </a:p>
        </p:txBody>
      </p:sp>
      <p:sp>
        <p:nvSpPr>
          <p:cNvPr id="4" name="Slide Number Placeholder 3">
            <a:extLst>
              <a:ext uri="{FF2B5EF4-FFF2-40B4-BE49-F238E27FC236}">
                <a16:creationId xmlns:a16="http://schemas.microsoft.com/office/drawing/2014/main" id="{E3CD0B61-3F25-FA4B-6687-B9A3AF7F4154}"/>
              </a:ext>
            </a:extLst>
          </p:cNvPr>
          <p:cNvSpPr>
            <a:spLocks noGrp="1"/>
          </p:cNvSpPr>
          <p:nvPr>
            <p:ph type="sldNum" sz="quarter" idx="11"/>
          </p:nvPr>
        </p:nvSpPr>
        <p:spPr/>
        <p:txBody>
          <a:bodyPr/>
          <a:lstStyle/>
          <a:p>
            <a:fld id="{27D80D38-79EE-487B-A494-4B5F27D0486F}" type="slidenum">
              <a:rPr lang="en-US" smtClean="0"/>
              <a:pPr/>
              <a:t>4</a:t>
            </a:fld>
            <a:endParaRPr lang="en-US" dirty="0"/>
          </a:p>
        </p:txBody>
      </p:sp>
      <p:graphicFrame>
        <p:nvGraphicFramePr>
          <p:cNvPr id="7" name="Content Placeholder 6">
            <a:extLst>
              <a:ext uri="{FF2B5EF4-FFF2-40B4-BE49-F238E27FC236}">
                <a16:creationId xmlns:a16="http://schemas.microsoft.com/office/drawing/2014/main" id="{F85AC83D-4608-B6AD-DFB8-0D7747F400B3}"/>
              </a:ext>
            </a:extLst>
          </p:cNvPr>
          <p:cNvGraphicFramePr>
            <a:graphicFrameLocks noGrp="1"/>
          </p:cNvGraphicFramePr>
          <p:nvPr>
            <p:ph idx="1"/>
            <p:extLst>
              <p:ext uri="{D42A27DB-BD31-4B8C-83A1-F6EECF244321}">
                <p14:modId xmlns:p14="http://schemas.microsoft.com/office/powerpoint/2010/main" val="499693133"/>
              </p:ext>
            </p:extLst>
          </p:nvPr>
        </p:nvGraphicFramePr>
        <p:xfrm>
          <a:off x="457200" y="1371600"/>
          <a:ext cx="11277600" cy="3490452"/>
        </p:xfrm>
        <a:graphic>
          <a:graphicData uri="http://schemas.openxmlformats.org/drawingml/2006/table">
            <a:tbl>
              <a:tblPr firstRow="1" bandRow="1">
                <a:tableStyleId>{5940675A-B579-460E-94D1-54222C63F5DA}</a:tableStyleId>
              </a:tblPr>
              <a:tblGrid>
                <a:gridCol w="2255520">
                  <a:extLst>
                    <a:ext uri="{9D8B030D-6E8A-4147-A177-3AD203B41FA5}">
                      <a16:colId xmlns:a16="http://schemas.microsoft.com/office/drawing/2014/main" val="622914344"/>
                    </a:ext>
                  </a:extLst>
                </a:gridCol>
                <a:gridCol w="2255520">
                  <a:extLst>
                    <a:ext uri="{9D8B030D-6E8A-4147-A177-3AD203B41FA5}">
                      <a16:colId xmlns:a16="http://schemas.microsoft.com/office/drawing/2014/main" val="2623520148"/>
                    </a:ext>
                  </a:extLst>
                </a:gridCol>
                <a:gridCol w="2255520">
                  <a:extLst>
                    <a:ext uri="{9D8B030D-6E8A-4147-A177-3AD203B41FA5}">
                      <a16:colId xmlns:a16="http://schemas.microsoft.com/office/drawing/2014/main" val="352312746"/>
                    </a:ext>
                  </a:extLst>
                </a:gridCol>
                <a:gridCol w="2255520">
                  <a:extLst>
                    <a:ext uri="{9D8B030D-6E8A-4147-A177-3AD203B41FA5}">
                      <a16:colId xmlns:a16="http://schemas.microsoft.com/office/drawing/2014/main" val="2075929"/>
                    </a:ext>
                  </a:extLst>
                </a:gridCol>
                <a:gridCol w="2255520">
                  <a:extLst>
                    <a:ext uri="{9D8B030D-6E8A-4147-A177-3AD203B41FA5}">
                      <a16:colId xmlns:a16="http://schemas.microsoft.com/office/drawing/2014/main" val="2162037951"/>
                    </a:ext>
                  </a:extLst>
                </a:gridCol>
              </a:tblGrid>
              <a:tr h="1204452">
                <a:tc>
                  <a:txBody>
                    <a:bodyPr/>
                    <a:lstStyle/>
                    <a:p>
                      <a:pPr algn="ctr"/>
                      <a:r>
                        <a:rPr lang="en-IN" sz="2000" b="1" dirty="0"/>
                        <a:t>AUTHOR</a:t>
                      </a:r>
                    </a:p>
                  </a:txBody>
                  <a:tcPr/>
                </a:tc>
                <a:tc>
                  <a:txBody>
                    <a:bodyPr/>
                    <a:lstStyle/>
                    <a:p>
                      <a:r>
                        <a:rPr lang="en-IN" sz="2000" b="1" dirty="0"/>
                        <a:t>TITLE OF PAPER</a:t>
                      </a:r>
                      <a:endParaRPr lang="en-IN" b="1" dirty="0"/>
                    </a:p>
                  </a:txBody>
                  <a:tcPr/>
                </a:tc>
                <a:tc>
                  <a:txBody>
                    <a:bodyPr/>
                    <a:lstStyle/>
                    <a:p>
                      <a:pPr algn="ctr"/>
                      <a:r>
                        <a:rPr lang="en-IN" sz="2000" b="1" dirty="0"/>
                        <a:t>JOURNAL/</a:t>
                      </a:r>
                    </a:p>
                    <a:p>
                      <a:pPr algn="ctr"/>
                      <a:r>
                        <a:rPr lang="en-IN" sz="2000" b="1" dirty="0"/>
                        <a:t>CONFERENCE NAME</a:t>
                      </a:r>
                    </a:p>
                  </a:txBody>
                  <a:tcPr/>
                </a:tc>
                <a:tc>
                  <a:txBody>
                    <a:bodyPr/>
                    <a:lstStyle/>
                    <a:p>
                      <a:pPr algn="ctr"/>
                      <a:r>
                        <a:rPr lang="en-IN" sz="2000" b="1" dirty="0"/>
                        <a:t>PROS</a:t>
                      </a:r>
                      <a:endParaRPr lang="en-IN" b="1" dirty="0"/>
                    </a:p>
                  </a:txBody>
                  <a:tcPr/>
                </a:tc>
                <a:tc>
                  <a:txBody>
                    <a:bodyPr/>
                    <a:lstStyle/>
                    <a:p>
                      <a:pPr algn="ctr"/>
                      <a:r>
                        <a:rPr lang="en-IN" sz="2000" b="1" dirty="0"/>
                        <a:t>CONS</a:t>
                      </a:r>
                      <a:endParaRPr lang="en-IN" b="1" dirty="0"/>
                    </a:p>
                  </a:txBody>
                  <a:tcPr/>
                </a:tc>
                <a:extLst>
                  <a:ext uri="{0D108BD9-81ED-4DB2-BD59-A6C34878D82A}">
                    <a16:rowId xmlns:a16="http://schemas.microsoft.com/office/drawing/2014/main" val="1908407308"/>
                  </a:ext>
                </a:extLst>
              </a:tr>
              <a:tr h="1408471">
                <a:tc>
                  <a:txBody>
                    <a:bodyPr/>
                    <a:lstStyle/>
                    <a:p>
                      <a:pPr algn="ctr"/>
                      <a:r>
                        <a:rPr lang="en-IN" dirty="0"/>
                        <a:t> S. </a:t>
                      </a:r>
                      <a:r>
                        <a:rPr lang="en-IN" dirty="0" err="1"/>
                        <a:t>Chiramel</a:t>
                      </a:r>
                      <a:r>
                        <a:rPr lang="en-IN" dirty="0"/>
                        <a:t>, </a:t>
                      </a:r>
                    </a:p>
                    <a:p>
                      <a:pPr algn="ctr"/>
                      <a:r>
                        <a:rPr lang="en-IN" dirty="0"/>
                        <a:t>D. </a:t>
                      </a:r>
                      <a:r>
                        <a:rPr lang="en-IN" dirty="0" err="1"/>
                        <a:t>Logofatu</a:t>
                      </a:r>
                      <a:r>
                        <a:rPr lang="en-IN" dirty="0"/>
                        <a:t> and</a:t>
                      </a:r>
                    </a:p>
                    <a:p>
                      <a:pPr algn="ctr"/>
                      <a:r>
                        <a:rPr lang="en-IN" dirty="0"/>
                        <a:t> G. Goldenthal</a:t>
                      </a:r>
                    </a:p>
                  </a:txBody>
                  <a:tcPr/>
                </a:tc>
                <a:tc>
                  <a:txBody>
                    <a:bodyPr/>
                    <a:lstStyle/>
                    <a:p>
                      <a:r>
                        <a:rPr lang="en-US" dirty="0"/>
                        <a:t>Detection of social media platform insults using Natural language processing and comparative study of machine learning algorithms</a:t>
                      </a:r>
                      <a:endParaRPr lang="en-IN" dirty="0"/>
                    </a:p>
                  </a:txBody>
                  <a:tcPr/>
                </a:tc>
                <a:tc>
                  <a:txBody>
                    <a:bodyPr/>
                    <a:lstStyle/>
                    <a:p>
                      <a:r>
                        <a:rPr lang="en-US" dirty="0"/>
                        <a:t>24th International Conference on System Theory, Control and Computing (ICSTCC),2020</a:t>
                      </a:r>
                      <a:endParaRPr lang="en-IN" dirty="0"/>
                    </a:p>
                  </a:txBody>
                  <a:tcPr/>
                </a:tc>
                <a:tc>
                  <a:txBody>
                    <a:bodyPr/>
                    <a:lstStyle/>
                    <a:p>
                      <a:r>
                        <a:rPr lang="en-IN" dirty="0"/>
                        <a:t>Provides a comparative analysis of Machine Learning algorithms</a:t>
                      </a:r>
                    </a:p>
                  </a:txBody>
                  <a:tcPr/>
                </a:tc>
                <a:tc>
                  <a:txBody>
                    <a:bodyPr/>
                    <a:lstStyle/>
                    <a:p>
                      <a:r>
                        <a:rPr lang="en-IN" dirty="0"/>
                        <a:t>Difficult to assess the research’s methodology</a:t>
                      </a:r>
                    </a:p>
                  </a:txBody>
                  <a:tcPr/>
                </a:tc>
                <a:extLst>
                  <a:ext uri="{0D108BD9-81ED-4DB2-BD59-A6C34878D82A}">
                    <a16:rowId xmlns:a16="http://schemas.microsoft.com/office/drawing/2014/main" val="3187084781"/>
                  </a:ext>
                </a:extLst>
              </a:tr>
            </a:tbl>
          </a:graphicData>
        </a:graphic>
      </p:graphicFrame>
    </p:spTree>
    <p:extLst>
      <p:ext uri="{BB962C8B-B14F-4D97-AF65-F5344CB8AC3E}">
        <p14:creationId xmlns:p14="http://schemas.microsoft.com/office/powerpoint/2010/main" val="3516001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3F5C-5759-407A-81A6-CC9D4A45B0E3}"/>
              </a:ext>
            </a:extLst>
          </p:cNvPr>
          <p:cNvSpPr>
            <a:spLocks noGrp="1"/>
          </p:cNvSpPr>
          <p:nvPr>
            <p:ph type="title"/>
          </p:nvPr>
        </p:nvSpPr>
        <p:spPr>
          <a:xfrm>
            <a:off x="448056" y="198756"/>
            <a:ext cx="11286744" cy="532764"/>
          </a:xfrm>
        </p:spPr>
        <p:txBody>
          <a:bodyPr/>
          <a:lstStyle/>
          <a:p>
            <a:r>
              <a:rPr lang="en-IN" dirty="0"/>
              <a:t>System Architecture</a:t>
            </a:r>
          </a:p>
        </p:txBody>
      </p:sp>
      <p:sp>
        <p:nvSpPr>
          <p:cNvPr id="4" name="Slide Number Placeholder 3">
            <a:extLst>
              <a:ext uri="{FF2B5EF4-FFF2-40B4-BE49-F238E27FC236}">
                <a16:creationId xmlns:a16="http://schemas.microsoft.com/office/drawing/2014/main" id="{CDB2F0F1-A44F-F879-8578-DAC0F721C5A2}"/>
              </a:ext>
            </a:extLst>
          </p:cNvPr>
          <p:cNvSpPr>
            <a:spLocks noGrp="1"/>
          </p:cNvSpPr>
          <p:nvPr>
            <p:ph type="sldNum" sz="quarter" idx="11"/>
          </p:nvPr>
        </p:nvSpPr>
        <p:spPr/>
        <p:txBody>
          <a:bodyPr/>
          <a:lstStyle/>
          <a:p>
            <a:fld id="{27D80D38-79EE-487B-A494-4B5F27D0486F}" type="slidenum">
              <a:rPr lang="en-US" smtClean="0"/>
              <a:pPr/>
              <a:t>5</a:t>
            </a:fld>
            <a:endParaRPr lang="en-US" dirty="0"/>
          </a:p>
        </p:txBody>
      </p:sp>
      <p:sp>
        <p:nvSpPr>
          <p:cNvPr id="14" name="Rectangle 13">
            <a:extLst>
              <a:ext uri="{FF2B5EF4-FFF2-40B4-BE49-F238E27FC236}">
                <a16:creationId xmlns:a16="http://schemas.microsoft.com/office/drawing/2014/main" id="{F1999364-D5C9-744F-6885-CBAA9C1F78D6}"/>
              </a:ext>
            </a:extLst>
          </p:cNvPr>
          <p:cNvSpPr/>
          <p:nvPr/>
        </p:nvSpPr>
        <p:spPr>
          <a:xfrm>
            <a:off x="1022066" y="5541216"/>
            <a:ext cx="5531842" cy="441238"/>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r>
              <a:rPr lang="en-IN" dirty="0"/>
              <a:t>Data Preparation</a:t>
            </a:r>
          </a:p>
        </p:txBody>
      </p:sp>
      <p:sp>
        <p:nvSpPr>
          <p:cNvPr id="15" name="Rectangle 14">
            <a:extLst>
              <a:ext uri="{FF2B5EF4-FFF2-40B4-BE49-F238E27FC236}">
                <a16:creationId xmlns:a16="http://schemas.microsoft.com/office/drawing/2014/main" id="{B7D9BE2C-A1B4-98B1-347F-D2E580166019}"/>
              </a:ext>
            </a:extLst>
          </p:cNvPr>
          <p:cNvSpPr/>
          <p:nvPr/>
        </p:nvSpPr>
        <p:spPr>
          <a:xfrm>
            <a:off x="964413" y="1612265"/>
            <a:ext cx="1996576" cy="395921"/>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09FA339-1F2F-1DCD-202D-3766FDC60468}"/>
              </a:ext>
            </a:extLst>
          </p:cNvPr>
          <p:cNvSpPr/>
          <p:nvPr/>
        </p:nvSpPr>
        <p:spPr>
          <a:xfrm>
            <a:off x="895551" y="2655156"/>
            <a:ext cx="2134299" cy="431570"/>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45D605D-6138-C973-3D81-607AD403D66E}"/>
              </a:ext>
            </a:extLst>
          </p:cNvPr>
          <p:cNvSpPr/>
          <p:nvPr/>
        </p:nvSpPr>
        <p:spPr>
          <a:xfrm>
            <a:off x="1045126" y="3457515"/>
            <a:ext cx="2134299" cy="431570"/>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BBE902D6-51C2-A262-914E-76ACAE8EFD35}"/>
              </a:ext>
            </a:extLst>
          </p:cNvPr>
          <p:cNvSpPr/>
          <p:nvPr/>
        </p:nvSpPr>
        <p:spPr>
          <a:xfrm>
            <a:off x="1045126" y="4834646"/>
            <a:ext cx="5531843" cy="484156"/>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CCFA7BF-1D85-B119-EE94-4CCBD0E47CF2}"/>
              </a:ext>
            </a:extLst>
          </p:cNvPr>
          <p:cNvSpPr/>
          <p:nvPr/>
        </p:nvSpPr>
        <p:spPr>
          <a:xfrm>
            <a:off x="1028347" y="4142252"/>
            <a:ext cx="3749878" cy="431570"/>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r>
              <a:rPr lang="en-IN" dirty="0"/>
              <a:t>Data Preparation</a:t>
            </a:r>
          </a:p>
        </p:txBody>
      </p:sp>
      <p:sp>
        <p:nvSpPr>
          <p:cNvPr id="20" name="Rectangle 19">
            <a:extLst>
              <a:ext uri="{FF2B5EF4-FFF2-40B4-BE49-F238E27FC236}">
                <a16:creationId xmlns:a16="http://schemas.microsoft.com/office/drawing/2014/main" id="{13B6B38E-EA73-B3BF-C895-97FAAB4F77CE}"/>
              </a:ext>
            </a:extLst>
          </p:cNvPr>
          <p:cNvSpPr/>
          <p:nvPr/>
        </p:nvSpPr>
        <p:spPr>
          <a:xfrm>
            <a:off x="1445034" y="942135"/>
            <a:ext cx="966824" cy="369332"/>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01FE96D1-709D-DDFF-1F75-B3C6997BD6E5}"/>
              </a:ext>
            </a:extLst>
          </p:cNvPr>
          <p:cNvSpPr txBox="1"/>
          <p:nvPr/>
        </p:nvSpPr>
        <p:spPr>
          <a:xfrm>
            <a:off x="1038479" y="928682"/>
            <a:ext cx="1996577" cy="401764"/>
          </a:xfrm>
          <a:prstGeom prst="rect">
            <a:avLst/>
          </a:prstGeom>
          <a:noFill/>
        </p:spPr>
        <p:txBody>
          <a:bodyPr wrap="square" rtlCol="0">
            <a:spAutoFit/>
          </a:bodyPr>
          <a:lstStyle/>
          <a:p>
            <a:endParaRPr lang="en-IN" dirty="0"/>
          </a:p>
        </p:txBody>
      </p:sp>
      <p:sp>
        <p:nvSpPr>
          <p:cNvPr id="24" name="TextBox 23">
            <a:extLst>
              <a:ext uri="{FF2B5EF4-FFF2-40B4-BE49-F238E27FC236}">
                <a16:creationId xmlns:a16="http://schemas.microsoft.com/office/drawing/2014/main" id="{D39B16D3-F2E1-A221-9A70-AB8A4E6CC473}"/>
              </a:ext>
            </a:extLst>
          </p:cNvPr>
          <p:cNvSpPr txBox="1"/>
          <p:nvPr/>
        </p:nvSpPr>
        <p:spPr>
          <a:xfrm>
            <a:off x="1022066" y="5531951"/>
            <a:ext cx="5394117" cy="369332"/>
          </a:xfrm>
          <a:prstGeom prst="rect">
            <a:avLst/>
          </a:prstGeom>
          <a:noFill/>
        </p:spPr>
        <p:txBody>
          <a:bodyPr wrap="square" rtlCol="0">
            <a:spAutoFit/>
          </a:bodyPr>
          <a:lstStyle/>
          <a:p>
            <a:r>
              <a:rPr lang="en-IN" dirty="0"/>
              <a:t>Labelling the abusive and non-abusive comments</a:t>
            </a:r>
          </a:p>
        </p:txBody>
      </p:sp>
      <p:sp>
        <p:nvSpPr>
          <p:cNvPr id="26" name="TextBox 25">
            <a:extLst>
              <a:ext uri="{FF2B5EF4-FFF2-40B4-BE49-F238E27FC236}">
                <a16:creationId xmlns:a16="http://schemas.microsoft.com/office/drawing/2014/main" id="{2660B0CC-9020-BC0C-933D-D43DB0EB71E3}"/>
              </a:ext>
            </a:extLst>
          </p:cNvPr>
          <p:cNvSpPr txBox="1"/>
          <p:nvPr/>
        </p:nvSpPr>
        <p:spPr>
          <a:xfrm>
            <a:off x="1522604" y="961863"/>
            <a:ext cx="1491842" cy="369332"/>
          </a:xfrm>
          <a:prstGeom prst="rect">
            <a:avLst/>
          </a:prstGeom>
          <a:noFill/>
        </p:spPr>
        <p:txBody>
          <a:bodyPr wrap="square" rtlCol="0">
            <a:spAutoFit/>
          </a:bodyPr>
          <a:lstStyle/>
          <a:p>
            <a:r>
              <a:rPr lang="en-IN" dirty="0"/>
              <a:t>  Input</a:t>
            </a:r>
          </a:p>
        </p:txBody>
      </p:sp>
      <p:sp>
        <p:nvSpPr>
          <p:cNvPr id="28" name="TextBox 27">
            <a:extLst>
              <a:ext uri="{FF2B5EF4-FFF2-40B4-BE49-F238E27FC236}">
                <a16:creationId xmlns:a16="http://schemas.microsoft.com/office/drawing/2014/main" id="{230C55EF-112F-3796-A8D2-9916F241FD72}"/>
              </a:ext>
            </a:extLst>
          </p:cNvPr>
          <p:cNvSpPr txBox="1"/>
          <p:nvPr/>
        </p:nvSpPr>
        <p:spPr>
          <a:xfrm>
            <a:off x="1006035" y="1638214"/>
            <a:ext cx="1928066" cy="369332"/>
          </a:xfrm>
          <a:prstGeom prst="rect">
            <a:avLst/>
          </a:prstGeom>
          <a:noFill/>
        </p:spPr>
        <p:txBody>
          <a:bodyPr wrap="square" rtlCol="0">
            <a:spAutoFit/>
          </a:bodyPr>
          <a:lstStyle/>
          <a:p>
            <a:r>
              <a:rPr lang="en-IN" dirty="0"/>
              <a:t>Data Preparation</a:t>
            </a:r>
          </a:p>
        </p:txBody>
      </p:sp>
      <p:sp>
        <p:nvSpPr>
          <p:cNvPr id="29" name="TextBox 28">
            <a:extLst>
              <a:ext uri="{FF2B5EF4-FFF2-40B4-BE49-F238E27FC236}">
                <a16:creationId xmlns:a16="http://schemas.microsoft.com/office/drawing/2014/main" id="{1B899D2C-03BA-C997-2A82-4A7608D8DC84}"/>
              </a:ext>
            </a:extLst>
          </p:cNvPr>
          <p:cNvSpPr txBox="1"/>
          <p:nvPr/>
        </p:nvSpPr>
        <p:spPr>
          <a:xfrm>
            <a:off x="939941" y="2675269"/>
            <a:ext cx="2323750" cy="369332"/>
          </a:xfrm>
          <a:prstGeom prst="rect">
            <a:avLst/>
          </a:prstGeom>
          <a:noFill/>
        </p:spPr>
        <p:txBody>
          <a:bodyPr wrap="square" rtlCol="0">
            <a:spAutoFit/>
          </a:bodyPr>
          <a:lstStyle/>
          <a:p>
            <a:r>
              <a:rPr lang="en-IN" dirty="0"/>
              <a:t>Data Preprocessing</a:t>
            </a:r>
          </a:p>
        </p:txBody>
      </p:sp>
      <p:sp>
        <p:nvSpPr>
          <p:cNvPr id="31" name="TextBox 30">
            <a:extLst>
              <a:ext uri="{FF2B5EF4-FFF2-40B4-BE49-F238E27FC236}">
                <a16:creationId xmlns:a16="http://schemas.microsoft.com/office/drawing/2014/main" id="{38767D39-20DB-652C-A5EC-BF58DB1D5BC1}"/>
              </a:ext>
            </a:extLst>
          </p:cNvPr>
          <p:cNvSpPr txBox="1"/>
          <p:nvPr/>
        </p:nvSpPr>
        <p:spPr>
          <a:xfrm>
            <a:off x="1028347" y="3490284"/>
            <a:ext cx="2134299" cy="369332"/>
          </a:xfrm>
          <a:prstGeom prst="rect">
            <a:avLst/>
          </a:prstGeom>
          <a:noFill/>
        </p:spPr>
        <p:txBody>
          <a:bodyPr wrap="square">
            <a:spAutoFit/>
          </a:bodyPr>
          <a:lstStyle/>
          <a:p>
            <a:r>
              <a:rPr lang="en-IN" dirty="0"/>
              <a:t>Checking </a:t>
            </a:r>
            <a:r>
              <a:rPr lang="en-IN" dirty="0" err="1"/>
              <a:t>abusivity</a:t>
            </a:r>
            <a:endParaRPr lang="en-IN" dirty="0"/>
          </a:p>
        </p:txBody>
      </p:sp>
      <p:sp>
        <p:nvSpPr>
          <p:cNvPr id="33" name="TextBox 32">
            <a:extLst>
              <a:ext uri="{FF2B5EF4-FFF2-40B4-BE49-F238E27FC236}">
                <a16:creationId xmlns:a16="http://schemas.microsoft.com/office/drawing/2014/main" id="{7839CC3A-2C89-9232-08E0-3C233F3B9BA7}"/>
              </a:ext>
            </a:extLst>
          </p:cNvPr>
          <p:cNvSpPr txBox="1"/>
          <p:nvPr/>
        </p:nvSpPr>
        <p:spPr>
          <a:xfrm>
            <a:off x="1022066" y="4204490"/>
            <a:ext cx="3549936" cy="369332"/>
          </a:xfrm>
          <a:prstGeom prst="rect">
            <a:avLst/>
          </a:prstGeom>
          <a:noFill/>
        </p:spPr>
        <p:txBody>
          <a:bodyPr wrap="square">
            <a:spAutoFit/>
          </a:bodyPr>
          <a:lstStyle/>
          <a:p>
            <a:r>
              <a:rPr lang="en-IN" dirty="0"/>
              <a:t>Store comment data in dictionary</a:t>
            </a:r>
          </a:p>
        </p:txBody>
      </p:sp>
      <p:sp>
        <p:nvSpPr>
          <p:cNvPr id="35" name="TextBox 34">
            <a:extLst>
              <a:ext uri="{FF2B5EF4-FFF2-40B4-BE49-F238E27FC236}">
                <a16:creationId xmlns:a16="http://schemas.microsoft.com/office/drawing/2014/main" id="{AEC09956-C152-113A-9E8C-FB422D4BE742}"/>
              </a:ext>
            </a:extLst>
          </p:cNvPr>
          <p:cNvSpPr txBox="1"/>
          <p:nvPr/>
        </p:nvSpPr>
        <p:spPr>
          <a:xfrm>
            <a:off x="1022066" y="4892058"/>
            <a:ext cx="6094602" cy="369332"/>
          </a:xfrm>
          <a:prstGeom prst="rect">
            <a:avLst/>
          </a:prstGeom>
          <a:noFill/>
        </p:spPr>
        <p:txBody>
          <a:bodyPr wrap="square">
            <a:spAutoFit/>
          </a:bodyPr>
          <a:lstStyle/>
          <a:p>
            <a:r>
              <a:rPr lang="en-IN" dirty="0"/>
              <a:t>Appending comment data to list of abusive comments</a:t>
            </a:r>
          </a:p>
        </p:txBody>
      </p:sp>
      <p:sp>
        <p:nvSpPr>
          <p:cNvPr id="37" name="TextBox 36">
            <a:extLst>
              <a:ext uri="{FF2B5EF4-FFF2-40B4-BE49-F238E27FC236}">
                <a16:creationId xmlns:a16="http://schemas.microsoft.com/office/drawing/2014/main" id="{159F07E2-2F1A-9347-5010-E5AB78B5C5AB}"/>
              </a:ext>
            </a:extLst>
          </p:cNvPr>
          <p:cNvSpPr txBox="1"/>
          <p:nvPr/>
        </p:nvSpPr>
        <p:spPr>
          <a:xfrm>
            <a:off x="7955207" y="4383999"/>
            <a:ext cx="2978796" cy="369332"/>
          </a:xfrm>
          <a:prstGeom prst="rect">
            <a:avLst/>
          </a:prstGeom>
          <a:noFill/>
        </p:spPr>
        <p:txBody>
          <a:bodyPr wrap="square">
            <a:spAutoFit/>
          </a:bodyPr>
          <a:lstStyle/>
          <a:p>
            <a:r>
              <a:rPr lang="en-IN" dirty="0"/>
              <a:t>Special Character removal</a:t>
            </a:r>
          </a:p>
        </p:txBody>
      </p:sp>
      <p:sp>
        <p:nvSpPr>
          <p:cNvPr id="38" name="TextBox 37">
            <a:extLst>
              <a:ext uri="{FF2B5EF4-FFF2-40B4-BE49-F238E27FC236}">
                <a16:creationId xmlns:a16="http://schemas.microsoft.com/office/drawing/2014/main" id="{C348D856-7166-77A8-A77C-0EF110F697B5}"/>
              </a:ext>
            </a:extLst>
          </p:cNvPr>
          <p:cNvSpPr txBox="1"/>
          <p:nvPr/>
        </p:nvSpPr>
        <p:spPr>
          <a:xfrm>
            <a:off x="8153408" y="3830629"/>
            <a:ext cx="2365693" cy="369332"/>
          </a:xfrm>
          <a:prstGeom prst="rect">
            <a:avLst/>
          </a:prstGeom>
          <a:noFill/>
        </p:spPr>
        <p:txBody>
          <a:bodyPr wrap="square">
            <a:spAutoFit/>
          </a:bodyPr>
          <a:lstStyle/>
          <a:p>
            <a:r>
              <a:rPr lang="en-IN" dirty="0"/>
              <a:t>Punctuation removal</a:t>
            </a:r>
          </a:p>
        </p:txBody>
      </p:sp>
      <p:sp>
        <p:nvSpPr>
          <p:cNvPr id="39" name="TextBox 38">
            <a:extLst>
              <a:ext uri="{FF2B5EF4-FFF2-40B4-BE49-F238E27FC236}">
                <a16:creationId xmlns:a16="http://schemas.microsoft.com/office/drawing/2014/main" id="{671EE51B-DE3B-5E57-AB57-D0EB73A5AADF}"/>
              </a:ext>
            </a:extLst>
          </p:cNvPr>
          <p:cNvSpPr txBox="1"/>
          <p:nvPr/>
        </p:nvSpPr>
        <p:spPr>
          <a:xfrm>
            <a:off x="8283785" y="3319953"/>
            <a:ext cx="2104940" cy="369332"/>
          </a:xfrm>
          <a:prstGeom prst="rect">
            <a:avLst/>
          </a:prstGeom>
          <a:noFill/>
        </p:spPr>
        <p:txBody>
          <a:bodyPr wrap="square">
            <a:spAutoFit/>
          </a:bodyPr>
          <a:lstStyle/>
          <a:p>
            <a:r>
              <a:rPr lang="en-IN" dirty="0" err="1"/>
              <a:t>Stopword</a:t>
            </a:r>
            <a:r>
              <a:rPr lang="en-IN" dirty="0"/>
              <a:t> removal</a:t>
            </a:r>
          </a:p>
        </p:txBody>
      </p:sp>
      <p:sp>
        <p:nvSpPr>
          <p:cNvPr id="40" name="TextBox 39">
            <a:extLst>
              <a:ext uri="{FF2B5EF4-FFF2-40B4-BE49-F238E27FC236}">
                <a16:creationId xmlns:a16="http://schemas.microsoft.com/office/drawing/2014/main" id="{263F2246-28CF-7B2C-5B37-8B21E17C40B2}"/>
              </a:ext>
            </a:extLst>
          </p:cNvPr>
          <p:cNvSpPr txBox="1"/>
          <p:nvPr/>
        </p:nvSpPr>
        <p:spPr>
          <a:xfrm>
            <a:off x="8491642" y="2866879"/>
            <a:ext cx="1825302" cy="369332"/>
          </a:xfrm>
          <a:prstGeom prst="rect">
            <a:avLst/>
          </a:prstGeom>
          <a:noFill/>
        </p:spPr>
        <p:txBody>
          <a:bodyPr wrap="square">
            <a:spAutoFit/>
          </a:bodyPr>
          <a:lstStyle/>
          <a:p>
            <a:r>
              <a:rPr lang="en-IN" dirty="0"/>
              <a:t>Tokenization</a:t>
            </a:r>
          </a:p>
        </p:txBody>
      </p:sp>
      <p:sp>
        <p:nvSpPr>
          <p:cNvPr id="41" name="TextBox 40">
            <a:extLst>
              <a:ext uri="{FF2B5EF4-FFF2-40B4-BE49-F238E27FC236}">
                <a16:creationId xmlns:a16="http://schemas.microsoft.com/office/drawing/2014/main" id="{6DC26E4C-6F98-2B38-D3E9-0270A1BF7EC6}"/>
              </a:ext>
            </a:extLst>
          </p:cNvPr>
          <p:cNvSpPr txBox="1"/>
          <p:nvPr/>
        </p:nvSpPr>
        <p:spPr>
          <a:xfrm>
            <a:off x="8478435" y="2345663"/>
            <a:ext cx="1472969" cy="369332"/>
          </a:xfrm>
          <a:prstGeom prst="rect">
            <a:avLst/>
          </a:prstGeom>
          <a:noFill/>
        </p:spPr>
        <p:txBody>
          <a:bodyPr wrap="square">
            <a:spAutoFit/>
          </a:bodyPr>
          <a:lstStyle/>
          <a:p>
            <a:r>
              <a:rPr lang="en-IN" dirty="0"/>
              <a:t>Lowercasing</a:t>
            </a:r>
          </a:p>
        </p:txBody>
      </p:sp>
      <p:sp>
        <p:nvSpPr>
          <p:cNvPr id="42" name="TextBox 41">
            <a:extLst>
              <a:ext uri="{FF2B5EF4-FFF2-40B4-BE49-F238E27FC236}">
                <a16:creationId xmlns:a16="http://schemas.microsoft.com/office/drawing/2014/main" id="{679D2C5A-7869-6F97-A49E-9E6305304591}"/>
              </a:ext>
            </a:extLst>
          </p:cNvPr>
          <p:cNvSpPr txBox="1"/>
          <p:nvPr/>
        </p:nvSpPr>
        <p:spPr>
          <a:xfrm>
            <a:off x="7716840" y="1602083"/>
            <a:ext cx="3208092" cy="369332"/>
          </a:xfrm>
          <a:prstGeom prst="rect">
            <a:avLst/>
          </a:prstGeom>
          <a:noFill/>
        </p:spPr>
        <p:txBody>
          <a:bodyPr wrap="square">
            <a:spAutoFit/>
          </a:bodyPr>
          <a:lstStyle/>
          <a:p>
            <a:r>
              <a:rPr lang="en-IN" dirty="0"/>
              <a:t>Gathering </a:t>
            </a:r>
            <a:r>
              <a:rPr lang="en-IN" dirty="0" err="1"/>
              <a:t>Youtube</a:t>
            </a:r>
            <a:r>
              <a:rPr lang="en-IN" dirty="0"/>
              <a:t> comments</a:t>
            </a:r>
          </a:p>
        </p:txBody>
      </p:sp>
      <p:sp>
        <p:nvSpPr>
          <p:cNvPr id="43" name="TextBox 42">
            <a:extLst>
              <a:ext uri="{FF2B5EF4-FFF2-40B4-BE49-F238E27FC236}">
                <a16:creationId xmlns:a16="http://schemas.microsoft.com/office/drawing/2014/main" id="{615452A4-3A21-3C7C-1D78-7B46EF1240A2}"/>
              </a:ext>
            </a:extLst>
          </p:cNvPr>
          <p:cNvSpPr txBox="1"/>
          <p:nvPr/>
        </p:nvSpPr>
        <p:spPr>
          <a:xfrm>
            <a:off x="7503620" y="872873"/>
            <a:ext cx="3634532" cy="369332"/>
          </a:xfrm>
          <a:prstGeom prst="rect">
            <a:avLst/>
          </a:prstGeom>
          <a:noFill/>
        </p:spPr>
        <p:txBody>
          <a:bodyPr wrap="square">
            <a:spAutoFit/>
          </a:bodyPr>
          <a:lstStyle/>
          <a:p>
            <a:r>
              <a:rPr lang="en-IN" dirty="0"/>
              <a:t>API key and video link of </a:t>
            </a:r>
            <a:r>
              <a:rPr lang="en-IN" dirty="0" err="1"/>
              <a:t>youtube</a:t>
            </a:r>
            <a:endParaRPr lang="en-IN" dirty="0"/>
          </a:p>
        </p:txBody>
      </p:sp>
      <p:sp>
        <p:nvSpPr>
          <p:cNvPr id="44" name="TextBox 43">
            <a:extLst>
              <a:ext uri="{FF2B5EF4-FFF2-40B4-BE49-F238E27FC236}">
                <a16:creationId xmlns:a16="http://schemas.microsoft.com/office/drawing/2014/main" id="{5534261B-EBB8-A483-B0DC-1CA685A1688F}"/>
              </a:ext>
            </a:extLst>
          </p:cNvPr>
          <p:cNvSpPr txBox="1"/>
          <p:nvPr/>
        </p:nvSpPr>
        <p:spPr>
          <a:xfrm>
            <a:off x="8071621" y="4795956"/>
            <a:ext cx="1526097" cy="646331"/>
          </a:xfrm>
          <a:prstGeom prst="rect">
            <a:avLst/>
          </a:prstGeom>
          <a:noFill/>
        </p:spPr>
        <p:txBody>
          <a:bodyPr wrap="square">
            <a:spAutoFit/>
          </a:bodyPr>
          <a:lstStyle/>
          <a:p>
            <a:r>
              <a:rPr lang="en-IN" dirty="0"/>
              <a:t>    Stemming and</a:t>
            </a:r>
          </a:p>
        </p:txBody>
      </p:sp>
      <p:sp>
        <p:nvSpPr>
          <p:cNvPr id="45" name="TextBox 44">
            <a:extLst>
              <a:ext uri="{FF2B5EF4-FFF2-40B4-BE49-F238E27FC236}">
                <a16:creationId xmlns:a16="http://schemas.microsoft.com/office/drawing/2014/main" id="{B6BF3F11-6140-C75D-7C55-0747FD51F042}"/>
              </a:ext>
            </a:extLst>
          </p:cNvPr>
          <p:cNvSpPr txBox="1"/>
          <p:nvPr/>
        </p:nvSpPr>
        <p:spPr>
          <a:xfrm>
            <a:off x="8503469" y="5071251"/>
            <a:ext cx="2483139" cy="369332"/>
          </a:xfrm>
          <a:prstGeom prst="rect">
            <a:avLst/>
          </a:prstGeom>
          <a:noFill/>
        </p:spPr>
        <p:txBody>
          <a:bodyPr wrap="square">
            <a:spAutoFit/>
          </a:bodyPr>
          <a:lstStyle/>
          <a:p>
            <a:r>
              <a:rPr lang="en-IN" dirty="0"/>
              <a:t>Lemmatization</a:t>
            </a:r>
          </a:p>
        </p:txBody>
      </p:sp>
      <p:sp>
        <p:nvSpPr>
          <p:cNvPr id="46" name="TextBox 45">
            <a:extLst>
              <a:ext uri="{FF2B5EF4-FFF2-40B4-BE49-F238E27FC236}">
                <a16:creationId xmlns:a16="http://schemas.microsoft.com/office/drawing/2014/main" id="{C43CD732-8CBA-9AEB-D404-54FEEA220B4B}"/>
              </a:ext>
            </a:extLst>
          </p:cNvPr>
          <p:cNvSpPr txBox="1"/>
          <p:nvPr/>
        </p:nvSpPr>
        <p:spPr>
          <a:xfrm>
            <a:off x="8283785" y="5628222"/>
            <a:ext cx="2618064" cy="369332"/>
          </a:xfrm>
          <a:prstGeom prst="rect">
            <a:avLst/>
          </a:prstGeom>
          <a:noFill/>
        </p:spPr>
        <p:txBody>
          <a:bodyPr wrap="square">
            <a:spAutoFit/>
          </a:bodyPr>
          <a:lstStyle/>
          <a:p>
            <a:r>
              <a:rPr lang="en-IN" dirty="0"/>
              <a:t>Contract expansion</a:t>
            </a:r>
          </a:p>
        </p:txBody>
      </p:sp>
      <p:sp>
        <p:nvSpPr>
          <p:cNvPr id="47" name="TextBox 46">
            <a:extLst>
              <a:ext uri="{FF2B5EF4-FFF2-40B4-BE49-F238E27FC236}">
                <a16:creationId xmlns:a16="http://schemas.microsoft.com/office/drawing/2014/main" id="{7160AC75-0AC8-0B31-CD07-1318D42A2ADF}"/>
              </a:ext>
            </a:extLst>
          </p:cNvPr>
          <p:cNvSpPr txBox="1"/>
          <p:nvPr/>
        </p:nvSpPr>
        <p:spPr>
          <a:xfrm>
            <a:off x="8503469" y="6160364"/>
            <a:ext cx="1665569" cy="369332"/>
          </a:xfrm>
          <a:prstGeom prst="rect">
            <a:avLst/>
          </a:prstGeom>
          <a:noFill/>
        </p:spPr>
        <p:txBody>
          <a:bodyPr wrap="square">
            <a:spAutoFit/>
          </a:bodyPr>
          <a:lstStyle/>
          <a:p>
            <a:r>
              <a:rPr lang="en-IN" dirty="0"/>
              <a:t>Normalization</a:t>
            </a:r>
          </a:p>
        </p:txBody>
      </p:sp>
      <p:sp>
        <p:nvSpPr>
          <p:cNvPr id="51" name="Rectangle 50">
            <a:extLst>
              <a:ext uri="{FF2B5EF4-FFF2-40B4-BE49-F238E27FC236}">
                <a16:creationId xmlns:a16="http://schemas.microsoft.com/office/drawing/2014/main" id="{F6F57A35-6CC8-5AF0-C47A-794EE25B588A}"/>
              </a:ext>
            </a:extLst>
          </p:cNvPr>
          <p:cNvSpPr/>
          <p:nvPr/>
        </p:nvSpPr>
        <p:spPr>
          <a:xfrm>
            <a:off x="7226936" y="884381"/>
            <a:ext cx="4151535" cy="358939"/>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62EC7154-1EBA-0A72-356B-03F67E0ED816}"/>
              </a:ext>
            </a:extLst>
          </p:cNvPr>
          <p:cNvSpPr/>
          <p:nvPr/>
        </p:nvSpPr>
        <p:spPr>
          <a:xfrm>
            <a:off x="7698658" y="1566185"/>
            <a:ext cx="320809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10FB3072-FFF4-403A-36FD-DCC73132FEA3}"/>
              </a:ext>
            </a:extLst>
          </p:cNvPr>
          <p:cNvSpPr/>
          <p:nvPr/>
        </p:nvSpPr>
        <p:spPr>
          <a:xfrm>
            <a:off x="8019019" y="2304718"/>
            <a:ext cx="263447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4" name="Rectangle 53">
            <a:extLst>
              <a:ext uri="{FF2B5EF4-FFF2-40B4-BE49-F238E27FC236}">
                <a16:creationId xmlns:a16="http://schemas.microsoft.com/office/drawing/2014/main" id="{1A449EEC-F2FD-3934-A021-04184656D4EC}"/>
              </a:ext>
            </a:extLst>
          </p:cNvPr>
          <p:cNvSpPr/>
          <p:nvPr/>
        </p:nvSpPr>
        <p:spPr>
          <a:xfrm>
            <a:off x="8019019" y="2830165"/>
            <a:ext cx="263447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5" name="Rectangle 54">
            <a:extLst>
              <a:ext uri="{FF2B5EF4-FFF2-40B4-BE49-F238E27FC236}">
                <a16:creationId xmlns:a16="http://schemas.microsoft.com/office/drawing/2014/main" id="{6775D754-1959-0C5F-B614-BAC416EC3E35}"/>
              </a:ext>
            </a:extLst>
          </p:cNvPr>
          <p:cNvSpPr/>
          <p:nvPr/>
        </p:nvSpPr>
        <p:spPr>
          <a:xfrm>
            <a:off x="8019019" y="3322207"/>
            <a:ext cx="263447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6" name="Rectangle 55">
            <a:extLst>
              <a:ext uri="{FF2B5EF4-FFF2-40B4-BE49-F238E27FC236}">
                <a16:creationId xmlns:a16="http://schemas.microsoft.com/office/drawing/2014/main" id="{B8F31D2C-9B6F-4336-4A63-49FA8C6488CB}"/>
              </a:ext>
            </a:extLst>
          </p:cNvPr>
          <p:cNvSpPr/>
          <p:nvPr/>
        </p:nvSpPr>
        <p:spPr>
          <a:xfrm>
            <a:off x="8019019" y="3853103"/>
            <a:ext cx="263447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7" name="Rectangle 56">
            <a:extLst>
              <a:ext uri="{FF2B5EF4-FFF2-40B4-BE49-F238E27FC236}">
                <a16:creationId xmlns:a16="http://schemas.microsoft.com/office/drawing/2014/main" id="{9099FE0B-6B6C-691E-AEA2-E06944A117D9}"/>
              </a:ext>
            </a:extLst>
          </p:cNvPr>
          <p:cNvSpPr/>
          <p:nvPr/>
        </p:nvSpPr>
        <p:spPr>
          <a:xfrm>
            <a:off x="8019019" y="4346886"/>
            <a:ext cx="277761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8" name="Rectangle 57">
            <a:extLst>
              <a:ext uri="{FF2B5EF4-FFF2-40B4-BE49-F238E27FC236}">
                <a16:creationId xmlns:a16="http://schemas.microsoft.com/office/drawing/2014/main" id="{FECB6F44-CBAA-C7B9-073F-D4E3E8258ADA}"/>
              </a:ext>
            </a:extLst>
          </p:cNvPr>
          <p:cNvSpPr/>
          <p:nvPr/>
        </p:nvSpPr>
        <p:spPr>
          <a:xfrm>
            <a:off x="8019019" y="4834646"/>
            <a:ext cx="2634472" cy="619266"/>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9" name="Rectangle 58">
            <a:extLst>
              <a:ext uri="{FF2B5EF4-FFF2-40B4-BE49-F238E27FC236}">
                <a16:creationId xmlns:a16="http://schemas.microsoft.com/office/drawing/2014/main" id="{696AE290-97B7-A610-4B81-660E7F6CF042}"/>
              </a:ext>
            </a:extLst>
          </p:cNvPr>
          <p:cNvSpPr/>
          <p:nvPr/>
        </p:nvSpPr>
        <p:spPr>
          <a:xfrm>
            <a:off x="8019019" y="5638272"/>
            <a:ext cx="2634472"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8645F704-2FAC-5E29-CC25-7605FD14EB8D}"/>
              </a:ext>
            </a:extLst>
          </p:cNvPr>
          <p:cNvSpPr/>
          <p:nvPr/>
        </p:nvSpPr>
        <p:spPr>
          <a:xfrm>
            <a:off x="7993672" y="6173668"/>
            <a:ext cx="2618064" cy="401764"/>
          </a:xfrm>
          <a:prstGeom prst="rect">
            <a:avLst/>
          </a:prstGeom>
          <a:no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62" name="Straight Arrow Connector 61">
            <a:extLst>
              <a:ext uri="{FF2B5EF4-FFF2-40B4-BE49-F238E27FC236}">
                <a16:creationId xmlns:a16="http://schemas.microsoft.com/office/drawing/2014/main" id="{0D653331-1846-3DB2-B6C2-ED962A3273B8}"/>
              </a:ext>
            </a:extLst>
          </p:cNvPr>
          <p:cNvCxnSpPr>
            <a:cxnSpLocks/>
            <a:endCxn id="51" idx="1"/>
          </p:cNvCxnSpPr>
          <p:nvPr/>
        </p:nvCxnSpPr>
        <p:spPr>
          <a:xfrm flipV="1">
            <a:off x="2411858" y="1063851"/>
            <a:ext cx="4815078" cy="62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029FBEB-8F88-0189-2150-D10B747692E3}"/>
              </a:ext>
            </a:extLst>
          </p:cNvPr>
          <p:cNvCxnSpPr>
            <a:cxnSpLocks/>
            <a:stCxn id="15" idx="3"/>
            <a:endCxn id="52" idx="1"/>
          </p:cNvCxnSpPr>
          <p:nvPr/>
        </p:nvCxnSpPr>
        <p:spPr>
          <a:xfrm flipV="1">
            <a:off x="2960989" y="1767067"/>
            <a:ext cx="4737669" cy="43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E2B0C7-2FBE-7634-72A4-6ADD24BB9B73}"/>
              </a:ext>
            </a:extLst>
          </p:cNvPr>
          <p:cNvCxnSpPr>
            <a:cxnSpLocks/>
          </p:cNvCxnSpPr>
          <p:nvPr/>
        </p:nvCxnSpPr>
        <p:spPr>
          <a:xfrm>
            <a:off x="7306809" y="2529982"/>
            <a:ext cx="71221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D53AFA-4344-3D10-CBF6-19A0C915ADA0}"/>
              </a:ext>
            </a:extLst>
          </p:cNvPr>
          <p:cNvCxnSpPr/>
          <p:nvPr/>
        </p:nvCxnSpPr>
        <p:spPr>
          <a:xfrm flipV="1">
            <a:off x="3056037" y="2781229"/>
            <a:ext cx="4250772" cy="37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67FB943-4E49-5637-3ED6-895EF47237BB}"/>
              </a:ext>
            </a:extLst>
          </p:cNvPr>
          <p:cNvCxnSpPr/>
          <p:nvPr/>
        </p:nvCxnSpPr>
        <p:spPr>
          <a:xfrm>
            <a:off x="7306811" y="2529982"/>
            <a:ext cx="0" cy="3844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3E30D2D-B816-A0FD-D929-C13DC56078B3}"/>
              </a:ext>
            </a:extLst>
          </p:cNvPr>
          <p:cNvCxnSpPr>
            <a:cxnSpLocks/>
            <a:endCxn id="54" idx="1"/>
          </p:cNvCxnSpPr>
          <p:nvPr/>
        </p:nvCxnSpPr>
        <p:spPr>
          <a:xfrm>
            <a:off x="7279538" y="3031047"/>
            <a:ext cx="739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F22375-0933-55BF-23D1-F6B61B412B0C}"/>
              </a:ext>
            </a:extLst>
          </p:cNvPr>
          <p:cNvCxnSpPr>
            <a:cxnSpLocks/>
          </p:cNvCxnSpPr>
          <p:nvPr/>
        </p:nvCxnSpPr>
        <p:spPr>
          <a:xfrm>
            <a:off x="7279538" y="3527108"/>
            <a:ext cx="73948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A1DAEC8-89DF-85FC-18AA-B71FA2DC9DE7}"/>
              </a:ext>
            </a:extLst>
          </p:cNvPr>
          <p:cNvCxnSpPr>
            <a:cxnSpLocks/>
          </p:cNvCxnSpPr>
          <p:nvPr/>
        </p:nvCxnSpPr>
        <p:spPr>
          <a:xfrm>
            <a:off x="7279538" y="4058004"/>
            <a:ext cx="73948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5C30ED1-B114-B4FC-D20E-C452568804B2}"/>
              </a:ext>
            </a:extLst>
          </p:cNvPr>
          <p:cNvCxnSpPr>
            <a:cxnSpLocks/>
          </p:cNvCxnSpPr>
          <p:nvPr/>
        </p:nvCxnSpPr>
        <p:spPr>
          <a:xfrm>
            <a:off x="7278321" y="4572684"/>
            <a:ext cx="739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1C5F379-6F0B-C86E-C927-CB39F4E7D36E}"/>
              </a:ext>
            </a:extLst>
          </p:cNvPr>
          <p:cNvCxnSpPr>
            <a:cxnSpLocks/>
          </p:cNvCxnSpPr>
          <p:nvPr/>
        </p:nvCxnSpPr>
        <p:spPr>
          <a:xfrm>
            <a:off x="7306811" y="5119121"/>
            <a:ext cx="739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EE2646C-DE40-69F5-6A09-61C218438635}"/>
              </a:ext>
            </a:extLst>
          </p:cNvPr>
          <p:cNvCxnSpPr>
            <a:cxnSpLocks/>
          </p:cNvCxnSpPr>
          <p:nvPr/>
        </p:nvCxnSpPr>
        <p:spPr>
          <a:xfrm>
            <a:off x="7306810" y="5839154"/>
            <a:ext cx="739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CFBE31-40DD-E305-21BE-F8F02C646D33}"/>
              </a:ext>
            </a:extLst>
          </p:cNvPr>
          <p:cNvCxnSpPr>
            <a:cxnSpLocks/>
          </p:cNvCxnSpPr>
          <p:nvPr/>
        </p:nvCxnSpPr>
        <p:spPr>
          <a:xfrm>
            <a:off x="7306809" y="6386958"/>
            <a:ext cx="739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0D44BB-F7F3-E445-6CF9-5415394CBFC4}"/>
              </a:ext>
            </a:extLst>
          </p:cNvPr>
          <p:cNvCxnSpPr>
            <a:endCxn id="28" idx="0"/>
          </p:cNvCxnSpPr>
          <p:nvPr/>
        </p:nvCxnSpPr>
        <p:spPr>
          <a:xfrm>
            <a:off x="1970068" y="1309387"/>
            <a:ext cx="0" cy="328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697049-F6E0-2DA7-B808-50C85212E166}"/>
              </a:ext>
            </a:extLst>
          </p:cNvPr>
          <p:cNvCxnSpPr>
            <a:stCxn id="28" idx="2"/>
            <a:endCxn id="16" idx="0"/>
          </p:cNvCxnSpPr>
          <p:nvPr/>
        </p:nvCxnSpPr>
        <p:spPr>
          <a:xfrm>
            <a:off x="1970068" y="2007546"/>
            <a:ext cx="0" cy="6677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11FB9C-124B-36B1-24D3-45262A76D930}"/>
              </a:ext>
            </a:extLst>
          </p:cNvPr>
          <p:cNvCxnSpPr>
            <a:cxnSpLocks/>
          </p:cNvCxnSpPr>
          <p:nvPr/>
        </p:nvCxnSpPr>
        <p:spPr>
          <a:xfrm>
            <a:off x="1970068" y="3086726"/>
            <a:ext cx="0" cy="3707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30C40B-FBE4-F3F2-24EE-587A0562435C}"/>
              </a:ext>
            </a:extLst>
          </p:cNvPr>
          <p:cNvCxnSpPr>
            <a:cxnSpLocks/>
          </p:cNvCxnSpPr>
          <p:nvPr/>
        </p:nvCxnSpPr>
        <p:spPr>
          <a:xfrm>
            <a:off x="1970121" y="3889085"/>
            <a:ext cx="0" cy="2531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04638C-271F-996A-196D-5A352784F270}"/>
              </a:ext>
            </a:extLst>
          </p:cNvPr>
          <p:cNvCxnSpPr>
            <a:cxnSpLocks/>
          </p:cNvCxnSpPr>
          <p:nvPr/>
        </p:nvCxnSpPr>
        <p:spPr>
          <a:xfrm>
            <a:off x="1970068" y="4572684"/>
            <a:ext cx="0" cy="2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B63419F-A90B-7AEC-0B4D-27966ACAC951}"/>
              </a:ext>
            </a:extLst>
          </p:cNvPr>
          <p:cNvCxnSpPr/>
          <p:nvPr/>
        </p:nvCxnSpPr>
        <p:spPr>
          <a:xfrm>
            <a:off x="1970068" y="5318802"/>
            <a:ext cx="0" cy="222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113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B457-7C1C-44C7-C4CC-763EB771190F}"/>
              </a:ext>
            </a:extLst>
          </p:cNvPr>
          <p:cNvSpPr>
            <a:spLocks noGrp="1"/>
          </p:cNvSpPr>
          <p:nvPr>
            <p:ph type="title"/>
          </p:nvPr>
        </p:nvSpPr>
        <p:spPr/>
        <p:txBody>
          <a:bodyPr/>
          <a:lstStyle/>
          <a:p>
            <a:r>
              <a:rPr lang="en-US" dirty="0"/>
              <a:t>Module Description and algorithms planned to use</a:t>
            </a:r>
            <a:endParaRPr lang="en-IN" dirty="0"/>
          </a:p>
        </p:txBody>
      </p:sp>
      <p:sp>
        <p:nvSpPr>
          <p:cNvPr id="3" name="Content Placeholder 2">
            <a:extLst>
              <a:ext uri="{FF2B5EF4-FFF2-40B4-BE49-F238E27FC236}">
                <a16:creationId xmlns:a16="http://schemas.microsoft.com/office/drawing/2014/main" id="{68D135B7-4DEF-8572-A960-254A7373879F}"/>
              </a:ext>
            </a:extLst>
          </p:cNvPr>
          <p:cNvSpPr>
            <a:spLocks noGrp="1"/>
          </p:cNvSpPr>
          <p:nvPr>
            <p:ph idx="1"/>
          </p:nvPr>
        </p:nvSpPr>
        <p:spPr>
          <a:xfrm>
            <a:off x="457200" y="1124712"/>
            <a:ext cx="11277600" cy="5058156"/>
          </a:xfrm>
        </p:spPr>
        <p:txBody>
          <a:bodyPr/>
          <a:lstStyle/>
          <a:p>
            <a:pPr algn="just"/>
            <a:r>
              <a:rPr lang="en-US" dirty="0">
                <a:latin typeface="+mj-lt"/>
              </a:rPr>
              <a:t>T</a:t>
            </a:r>
            <a:r>
              <a:rPr lang="en-IN" dirty="0">
                <a:latin typeface="+mj-lt"/>
              </a:rPr>
              <a:t>he approach </a:t>
            </a:r>
            <a:r>
              <a:rPr lang="en-US" b="0" i="0" dirty="0">
                <a:effectLst/>
                <a:latin typeface="+mj-lt"/>
              </a:rPr>
              <a:t>doesn't explicitly mention a specific algorithm for detecting abusive comments. However, it outlines a series of preprocessing steps and methods commonly used in NLP and text analysis.</a:t>
            </a:r>
          </a:p>
          <a:p>
            <a:pPr algn="just"/>
            <a:r>
              <a:rPr lang="en-IN" sz="2800" b="1" dirty="0">
                <a:latin typeface="+mj-lt"/>
              </a:rPr>
              <a:t>Module 1: User Interface</a:t>
            </a:r>
          </a:p>
          <a:p>
            <a:pPr marL="342900" indent="-342900" algn="just">
              <a:buSzPct val="100000"/>
              <a:buFont typeface="Wingdings" panose="05000000000000000000" pitchFamily="2" charset="2"/>
              <a:buChar char="v"/>
            </a:pPr>
            <a:r>
              <a:rPr lang="en-IN" b="1" dirty="0">
                <a:latin typeface="+mj-lt"/>
              </a:rPr>
              <a:t>Description: </a:t>
            </a:r>
          </a:p>
          <a:p>
            <a:pPr marL="712788" indent="-342900" algn="just">
              <a:buSzPct val="100000"/>
              <a:buFont typeface="Arial" panose="020B0604020202020204" pitchFamily="34" charset="0"/>
              <a:buChar char="•"/>
            </a:pPr>
            <a:r>
              <a:rPr lang="en-US" sz="2000" b="0" i="0" dirty="0">
                <a:effectLst/>
                <a:latin typeface="+mj-lt"/>
              </a:rPr>
              <a:t>Intuitive </a:t>
            </a:r>
            <a:r>
              <a:rPr lang="en-US" sz="2000" b="1" i="0" dirty="0">
                <a:effectLst/>
                <a:latin typeface="+mj-lt"/>
              </a:rPr>
              <a:t>web forms </a:t>
            </a:r>
            <a:r>
              <a:rPr lang="en-US" sz="2000" b="0" i="0" dirty="0">
                <a:effectLst/>
                <a:latin typeface="+mj-lt"/>
              </a:rPr>
              <a:t>capture YouTube video links and user details for analysis and contact.</a:t>
            </a:r>
          </a:p>
          <a:p>
            <a:pPr marL="712788" indent="-342900" algn="just">
              <a:buSzPct val="100000"/>
              <a:buFont typeface="Arial" panose="020B0604020202020204" pitchFamily="34" charset="0"/>
              <a:buChar char="•"/>
            </a:pPr>
            <a:r>
              <a:rPr lang="en-US" sz="2000" b="0" i="0" dirty="0">
                <a:effectLst/>
                <a:latin typeface="+mj-lt"/>
              </a:rPr>
              <a:t>A user-friendly </a:t>
            </a:r>
            <a:r>
              <a:rPr lang="en-US" sz="2000" b="1" i="0" dirty="0">
                <a:effectLst/>
                <a:latin typeface="+mj-lt"/>
              </a:rPr>
              <a:t>navigation bar </a:t>
            </a:r>
            <a:r>
              <a:rPr lang="en-US" sz="2000" b="0" i="0" dirty="0">
                <a:effectLst/>
                <a:latin typeface="+mj-lt"/>
              </a:rPr>
              <a:t>simplifies exploration across Home, About, Team, and Contact sections.</a:t>
            </a:r>
          </a:p>
          <a:p>
            <a:pPr marL="712788" indent="-342900" algn="just">
              <a:buSzPct val="100000"/>
              <a:buFont typeface="Arial" panose="020B0604020202020204" pitchFamily="34" charset="0"/>
              <a:buChar char="•"/>
            </a:pPr>
            <a:r>
              <a:rPr lang="en-US" sz="2000" b="0" i="0" dirty="0">
                <a:effectLst/>
                <a:latin typeface="+mj-lt"/>
              </a:rPr>
              <a:t>Real-time feedback is provided through </a:t>
            </a:r>
            <a:r>
              <a:rPr lang="en-US" sz="2000" b="1" i="0" dirty="0">
                <a:effectLst/>
                <a:latin typeface="+mj-lt"/>
              </a:rPr>
              <a:t>flash messages </a:t>
            </a:r>
            <a:r>
              <a:rPr lang="en-US" sz="2000" b="0" i="0" dirty="0">
                <a:effectLst/>
                <a:latin typeface="+mj-lt"/>
              </a:rPr>
              <a:t>for improved user interaction.</a:t>
            </a:r>
          </a:p>
          <a:p>
            <a:pPr marL="712788" indent="-342900" algn="just">
              <a:buSzPct val="100000"/>
              <a:buFont typeface="Arial" panose="020B0604020202020204" pitchFamily="34" charset="0"/>
              <a:buChar char="•"/>
            </a:pPr>
            <a:r>
              <a:rPr lang="en-US" sz="2000" b="0" i="0" dirty="0">
                <a:effectLst/>
                <a:latin typeface="+mj-lt"/>
              </a:rPr>
              <a:t>Comment </a:t>
            </a:r>
            <a:r>
              <a:rPr lang="en-US" sz="2000" b="1" i="0" dirty="0">
                <a:effectLst/>
                <a:latin typeface="+mj-lt"/>
              </a:rPr>
              <a:t>analysis results </a:t>
            </a:r>
            <a:r>
              <a:rPr lang="en-US" sz="2000" b="0" i="0" dirty="0">
                <a:effectLst/>
                <a:latin typeface="+mj-lt"/>
              </a:rPr>
              <a:t>are presented in a clear and organized format, enhancing system usability.</a:t>
            </a:r>
          </a:p>
          <a:p>
            <a:pPr algn="just">
              <a:buSzPct val="150000"/>
            </a:pPr>
            <a:endParaRPr lang="en-IN" dirty="0">
              <a:latin typeface="+mj-lt"/>
            </a:endParaRPr>
          </a:p>
        </p:txBody>
      </p:sp>
      <p:sp>
        <p:nvSpPr>
          <p:cNvPr id="4" name="Slide Number Placeholder 3">
            <a:extLst>
              <a:ext uri="{FF2B5EF4-FFF2-40B4-BE49-F238E27FC236}">
                <a16:creationId xmlns:a16="http://schemas.microsoft.com/office/drawing/2014/main" id="{B6B1D45C-2F44-F4C4-FB19-FA2CBA6BE82D}"/>
              </a:ext>
            </a:extLst>
          </p:cNvPr>
          <p:cNvSpPr>
            <a:spLocks noGrp="1"/>
          </p:cNvSpPr>
          <p:nvPr>
            <p:ph type="sldNum" sz="quarter" idx="11"/>
          </p:nvPr>
        </p:nvSpPr>
        <p:spPr/>
        <p:txBody>
          <a:bodyPr/>
          <a:lstStyle/>
          <a:p>
            <a:fld id="{27D80D38-79EE-487B-A494-4B5F27D0486F}" type="slidenum">
              <a:rPr lang="en-US" smtClean="0"/>
              <a:pPr/>
              <a:t>6</a:t>
            </a:fld>
            <a:endParaRPr lang="en-US" dirty="0"/>
          </a:p>
        </p:txBody>
      </p:sp>
    </p:spTree>
    <p:extLst>
      <p:ext uri="{BB962C8B-B14F-4D97-AF65-F5344CB8AC3E}">
        <p14:creationId xmlns:p14="http://schemas.microsoft.com/office/powerpoint/2010/main" val="150633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B579-9699-057C-0BB4-7477AB93A35A}"/>
              </a:ext>
            </a:extLst>
          </p:cNvPr>
          <p:cNvSpPr>
            <a:spLocks noGrp="1"/>
          </p:cNvSpPr>
          <p:nvPr>
            <p:ph type="title"/>
          </p:nvPr>
        </p:nvSpPr>
        <p:spPr/>
        <p:txBody>
          <a:bodyPr/>
          <a:lstStyle/>
          <a:p>
            <a:r>
              <a:rPr lang="en-US" dirty="0"/>
              <a:t>Module Description and algorithms planned to use</a:t>
            </a:r>
            <a:endParaRPr lang="en-IN" dirty="0"/>
          </a:p>
        </p:txBody>
      </p:sp>
      <p:sp>
        <p:nvSpPr>
          <p:cNvPr id="3" name="Content Placeholder 2">
            <a:extLst>
              <a:ext uri="{FF2B5EF4-FFF2-40B4-BE49-F238E27FC236}">
                <a16:creationId xmlns:a16="http://schemas.microsoft.com/office/drawing/2014/main" id="{B86D8AE4-D3CD-6578-2B86-9C8FFE6FDAA1}"/>
              </a:ext>
            </a:extLst>
          </p:cNvPr>
          <p:cNvSpPr>
            <a:spLocks noGrp="1"/>
          </p:cNvSpPr>
          <p:nvPr>
            <p:ph idx="1"/>
          </p:nvPr>
        </p:nvSpPr>
        <p:spPr/>
        <p:txBody>
          <a:bodyPr/>
          <a:lstStyle/>
          <a:p>
            <a:pPr algn="just"/>
            <a:r>
              <a:rPr lang="en-IN" sz="2800" b="1" dirty="0">
                <a:latin typeface="+mj-lt"/>
              </a:rPr>
              <a:t>Module 2: Input handling</a:t>
            </a:r>
          </a:p>
          <a:p>
            <a:pPr marL="457200" indent="-457200" algn="just">
              <a:buFont typeface="Wingdings" panose="05000000000000000000" pitchFamily="2" charset="2"/>
              <a:buChar char="v"/>
            </a:pPr>
            <a:r>
              <a:rPr lang="en-IN" sz="2800" b="1" dirty="0">
                <a:latin typeface="+mj-lt"/>
              </a:rPr>
              <a:t>Description: </a:t>
            </a:r>
          </a:p>
          <a:p>
            <a:pPr marL="898525" indent="-457200" algn="just">
              <a:buFont typeface="Arial" panose="020B0604020202020204" pitchFamily="34" charset="0"/>
              <a:buChar char="•"/>
            </a:pPr>
            <a:r>
              <a:rPr lang="en-US" b="0" i="0" dirty="0">
                <a:effectLst/>
                <a:latin typeface="+mj-lt"/>
              </a:rPr>
              <a:t>This module efficiently manages user interactions by capturing and </a:t>
            </a:r>
            <a:r>
              <a:rPr lang="en-US" b="1" i="0" dirty="0">
                <a:effectLst/>
                <a:latin typeface="+mj-lt"/>
              </a:rPr>
              <a:t>validating form submissions</a:t>
            </a:r>
            <a:r>
              <a:rPr lang="en-US" b="0" i="0" dirty="0">
                <a:effectLst/>
                <a:latin typeface="+mj-lt"/>
              </a:rPr>
              <a:t> for video analysis and contact messages. </a:t>
            </a:r>
          </a:p>
          <a:p>
            <a:pPr marL="898525" indent="-457200" algn="just">
              <a:buFont typeface="Arial" panose="020B0604020202020204" pitchFamily="34" charset="0"/>
              <a:buChar char="•"/>
            </a:pPr>
            <a:r>
              <a:rPr lang="en-US" b="0" i="0" dirty="0">
                <a:effectLst/>
                <a:latin typeface="+mj-lt"/>
              </a:rPr>
              <a:t>It seamlessly integrates with the </a:t>
            </a:r>
            <a:r>
              <a:rPr lang="en-US" b="1" i="0" dirty="0">
                <a:effectLst/>
                <a:latin typeface="+mj-lt"/>
              </a:rPr>
              <a:t>YouTube API </a:t>
            </a:r>
            <a:r>
              <a:rPr lang="en-US" b="0" i="0" dirty="0">
                <a:effectLst/>
                <a:latin typeface="+mj-lt"/>
              </a:rPr>
              <a:t>to retrieve comments based on user-provided video links. </a:t>
            </a:r>
          </a:p>
          <a:p>
            <a:pPr marL="898525" indent="-457200" algn="just">
              <a:buFont typeface="Arial" panose="020B0604020202020204" pitchFamily="34" charset="0"/>
              <a:buChar char="•"/>
            </a:pPr>
            <a:r>
              <a:rPr lang="en-US" b="0" i="0" dirty="0">
                <a:effectLst/>
                <a:latin typeface="+mj-lt"/>
              </a:rPr>
              <a:t>Additionally, the module processes contact form submissions by </a:t>
            </a:r>
            <a:r>
              <a:rPr lang="en-US" b="1" i="0" dirty="0">
                <a:effectLst/>
                <a:latin typeface="+mj-lt"/>
              </a:rPr>
              <a:t>forwarding user messages</a:t>
            </a:r>
            <a:r>
              <a:rPr lang="en-US" b="0" i="0" dirty="0">
                <a:effectLst/>
                <a:latin typeface="+mj-lt"/>
              </a:rPr>
              <a:t> to the designated email address, ensuring effective communication.</a:t>
            </a:r>
            <a:endParaRPr lang="en-IN" dirty="0">
              <a:latin typeface="+mj-lt"/>
            </a:endParaRPr>
          </a:p>
        </p:txBody>
      </p:sp>
    </p:spTree>
    <p:extLst>
      <p:ext uri="{BB962C8B-B14F-4D97-AF65-F5344CB8AC3E}">
        <p14:creationId xmlns:p14="http://schemas.microsoft.com/office/powerpoint/2010/main" val="3079511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5ABE-FBAC-52A1-BA3B-012EF6927955}"/>
              </a:ext>
            </a:extLst>
          </p:cNvPr>
          <p:cNvSpPr>
            <a:spLocks noGrp="1"/>
          </p:cNvSpPr>
          <p:nvPr>
            <p:ph type="title"/>
          </p:nvPr>
        </p:nvSpPr>
        <p:spPr/>
        <p:txBody>
          <a:bodyPr/>
          <a:lstStyle/>
          <a:p>
            <a:r>
              <a:rPr lang="en-US" dirty="0"/>
              <a:t>Module Description and algorithms planned to use</a:t>
            </a:r>
            <a:endParaRPr lang="en-IN" dirty="0"/>
          </a:p>
        </p:txBody>
      </p:sp>
      <p:sp>
        <p:nvSpPr>
          <p:cNvPr id="3" name="Content Placeholder 2">
            <a:extLst>
              <a:ext uri="{FF2B5EF4-FFF2-40B4-BE49-F238E27FC236}">
                <a16:creationId xmlns:a16="http://schemas.microsoft.com/office/drawing/2014/main" id="{E334CB49-980E-F5C5-8716-46172944BF30}"/>
              </a:ext>
            </a:extLst>
          </p:cNvPr>
          <p:cNvSpPr>
            <a:spLocks noGrp="1"/>
          </p:cNvSpPr>
          <p:nvPr>
            <p:ph idx="1"/>
          </p:nvPr>
        </p:nvSpPr>
        <p:spPr/>
        <p:txBody>
          <a:bodyPr/>
          <a:lstStyle/>
          <a:p>
            <a:pPr algn="just"/>
            <a:r>
              <a:rPr lang="en-IN" sz="2800" b="1" dirty="0">
                <a:latin typeface="+mj-lt"/>
              </a:rPr>
              <a:t>Module 3: Preprocessing of comments</a:t>
            </a:r>
          </a:p>
          <a:p>
            <a:pPr marL="457200" indent="-457200" algn="just">
              <a:buFont typeface="Wingdings" panose="05000000000000000000" pitchFamily="2" charset="2"/>
              <a:buChar char="v"/>
            </a:pPr>
            <a:r>
              <a:rPr lang="en-IN" sz="2800" b="1" dirty="0">
                <a:latin typeface="+mj-lt"/>
              </a:rPr>
              <a:t>Description:</a:t>
            </a:r>
            <a:r>
              <a:rPr lang="en-US" b="1" i="0" dirty="0">
                <a:solidFill>
                  <a:srgbClr val="374151"/>
                </a:solidFill>
                <a:effectLst/>
                <a:latin typeface="+mj-lt"/>
              </a:rPr>
              <a:t> </a:t>
            </a:r>
          </a:p>
          <a:p>
            <a:pPr marL="898525" indent="-342900" algn="just">
              <a:buFont typeface="Arial" panose="020B0604020202020204" pitchFamily="34" charset="0"/>
              <a:buChar char="•"/>
            </a:pPr>
            <a:r>
              <a:rPr lang="en-US" dirty="0">
                <a:latin typeface="+mj-lt"/>
              </a:rPr>
              <a:t>Performing tokenization, </a:t>
            </a:r>
            <a:r>
              <a:rPr lang="en-US" dirty="0" err="1">
                <a:latin typeface="+mj-lt"/>
              </a:rPr>
              <a:t>stopwords</a:t>
            </a:r>
            <a:r>
              <a:rPr lang="en-US" dirty="0">
                <a:latin typeface="+mj-lt"/>
              </a:rPr>
              <a:t>, punctuation and s</a:t>
            </a:r>
            <a:r>
              <a:rPr lang="en-US" i="0" dirty="0">
                <a:effectLst/>
                <a:latin typeface="+mj-lt"/>
              </a:rPr>
              <a:t>pecial </a:t>
            </a:r>
            <a:r>
              <a:rPr lang="en-US" dirty="0">
                <a:latin typeface="+mj-lt"/>
              </a:rPr>
              <a:t>c</a:t>
            </a:r>
            <a:r>
              <a:rPr lang="en-US" i="0" dirty="0">
                <a:effectLst/>
                <a:latin typeface="+mj-lt"/>
              </a:rPr>
              <a:t>haracte</a:t>
            </a:r>
            <a:r>
              <a:rPr lang="en-US" dirty="0">
                <a:latin typeface="+mj-lt"/>
              </a:rPr>
              <a:t>r removal, stemming, lemmatization, contraction expansion on the comments.</a:t>
            </a:r>
            <a:endParaRPr lang="en-US" i="0" dirty="0">
              <a:effectLst/>
              <a:latin typeface="+mj-lt"/>
            </a:endParaRPr>
          </a:p>
          <a:p>
            <a:pPr marL="898525" indent="-342900" algn="just">
              <a:buFont typeface="Arial" panose="020B0604020202020204" pitchFamily="34" charset="0"/>
              <a:buChar char="•"/>
            </a:pPr>
            <a:r>
              <a:rPr lang="en-US" b="1" i="0" dirty="0">
                <a:effectLst/>
                <a:latin typeface="+mj-lt"/>
              </a:rPr>
              <a:t>Abusive Keyword Detection:</a:t>
            </a:r>
            <a:r>
              <a:rPr lang="en-US" dirty="0">
                <a:latin typeface="+mj-lt"/>
              </a:rPr>
              <a:t> </a:t>
            </a:r>
            <a:r>
              <a:rPr lang="en-US" b="0" i="0" dirty="0">
                <a:effectLst/>
                <a:latin typeface="+mj-lt"/>
              </a:rPr>
              <a:t>Read a list of abusive keywords from a text file and check if comment tokens contain any of the abusive keywords.</a:t>
            </a:r>
          </a:p>
          <a:p>
            <a:pPr marL="898525" indent="-342900" algn="just">
              <a:buFont typeface="Arial" panose="020B0604020202020204" pitchFamily="34" charset="0"/>
              <a:buChar char="•"/>
            </a:pPr>
            <a:r>
              <a:rPr lang="en-US" b="1" i="0" dirty="0">
                <a:effectLst/>
                <a:latin typeface="+mj-lt"/>
              </a:rPr>
              <a:t>Comment Preprocessing:</a:t>
            </a:r>
            <a:r>
              <a:rPr lang="en-US" dirty="0">
                <a:latin typeface="+mj-lt"/>
              </a:rPr>
              <a:t> </a:t>
            </a:r>
            <a:r>
              <a:rPr lang="en-US" b="0" i="0" dirty="0">
                <a:effectLst/>
                <a:latin typeface="+mj-lt"/>
              </a:rPr>
              <a:t>Remove URLs from comments.</a:t>
            </a:r>
          </a:p>
          <a:p>
            <a:pPr marL="898525" indent="-342900" algn="just">
              <a:buFont typeface="Arial" panose="020B0604020202020204" pitchFamily="34" charset="0"/>
              <a:buChar char="•"/>
            </a:pPr>
            <a:r>
              <a:rPr lang="en-US" b="1" i="0" dirty="0">
                <a:effectLst/>
                <a:latin typeface="+mj-lt"/>
              </a:rPr>
              <a:t>Normalization (Synonym Mapping):</a:t>
            </a:r>
            <a:r>
              <a:rPr lang="en-US" dirty="0">
                <a:latin typeface="+mj-lt"/>
              </a:rPr>
              <a:t> </a:t>
            </a:r>
            <a:r>
              <a:rPr lang="en-US" b="0" i="0" dirty="0">
                <a:effectLst/>
                <a:latin typeface="+mj-lt"/>
              </a:rPr>
              <a:t>Map words to their synonyms using WordNet.</a:t>
            </a:r>
          </a:p>
          <a:p>
            <a:pPr marL="457200" indent="-457200" algn="just">
              <a:buFont typeface="Wingdings" panose="05000000000000000000" pitchFamily="2" charset="2"/>
              <a:buChar char="v"/>
            </a:pPr>
            <a:endParaRPr lang="en-IN" sz="2800" dirty="0">
              <a:latin typeface="+mj-lt"/>
            </a:endParaRPr>
          </a:p>
        </p:txBody>
      </p:sp>
    </p:spTree>
    <p:extLst>
      <p:ext uri="{BB962C8B-B14F-4D97-AF65-F5344CB8AC3E}">
        <p14:creationId xmlns:p14="http://schemas.microsoft.com/office/powerpoint/2010/main" val="211442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7440-0BA0-9FBE-09A7-7455FE305A5A}"/>
              </a:ext>
            </a:extLst>
          </p:cNvPr>
          <p:cNvSpPr>
            <a:spLocks noGrp="1"/>
          </p:cNvSpPr>
          <p:nvPr>
            <p:ph type="title"/>
          </p:nvPr>
        </p:nvSpPr>
        <p:spPr/>
        <p:txBody>
          <a:bodyPr/>
          <a:lstStyle/>
          <a:p>
            <a:r>
              <a:rPr lang="en-US" dirty="0"/>
              <a:t>Module Description and algorithms planned to use</a:t>
            </a:r>
            <a:endParaRPr lang="en-IN" dirty="0"/>
          </a:p>
        </p:txBody>
      </p:sp>
      <p:sp>
        <p:nvSpPr>
          <p:cNvPr id="3" name="Content Placeholder 2">
            <a:extLst>
              <a:ext uri="{FF2B5EF4-FFF2-40B4-BE49-F238E27FC236}">
                <a16:creationId xmlns:a16="http://schemas.microsoft.com/office/drawing/2014/main" id="{5A94570A-D099-2138-DE2B-28642D2FB7E4}"/>
              </a:ext>
            </a:extLst>
          </p:cNvPr>
          <p:cNvSpPr>
            <a:spLocks noGrp="1"/>
          </p:cNvSpPr>
          <p:nvPr>
            <p:ph idx="1"/>
          </p:nvPr>
        </p:nvSpPr>
        <p:spPr/>
        <p:txBody>
          <a:bodyPr/>
          <a:lstStyle/>
          <a:p>
            <a:pPr algn="just"/>
            <a:r>
              <a:rPr lang="en-IN" sz="2800" b="1" dirty="0">
                <a:latin typeface="+mj-lt"/>
              </a:rPr>
              <a:t>Module 4: Output Generation</a:t>
            </a:r>
          </a:p>
          <a:p>
            <a:pPr marL="457200" indent="-457200" algn="just">
              <a:buFont typeface="Wingdings" panose="05000000000000000000" pitchFamily="2" charset="2"/>
              <a:buChar char="v"/>
            </a:pPr>
            <a:r>
              <a:rPr lang="en-IN" sz="2800" b="1" dirty="0">
                <a:latin typeface="+mj-lt"/>
              </a:rPr>
              <a:t>Description: </a:t>
            </a:r>
            <a:r>
              <a:rPr lang="en-US" sz="2800" b="0" i="0" dirty="0">
                <a:solidFill>
                  <a:srgbClr val="374151"/>
                </a:solidFill>
                <a:effectLst/>
                <a:latin typeface="+mj-lt"/>
              </a:rPr>
              <a:t> </a:t>
            </a:r>
            <a:endParaRPr lang="en-IN" sz="2800" b="0" i="0" dirty="0">
              <a:solidFill>
                <a:srgbClr val="374151"/>
              </a:solidFill>
              <a:effectLst/>
              <a:latin typeface="+mj-lt"/>
            </a:endParaRPr>
          </a:p>
          <a:p>
            <a:pPr marL="898525" indent="-457200" algn="just">
              <a:buFont typeface="Arial" panose="020B0604020202020204" pitchFamily="34" charset="0"/>
              <a:buChar char="•"/>
            </a:pPr>
            <a:r>
              <a:rPr lang="en-US" b="0" i="0" dirty="0">
                <a:effectLst/>
                <a:latin typeface="+mj-lt"/>
              </a:rPr>
              <a:t>The Output Generation Module serves a crucial role by categorizing comments as </a:t>
            </a:r>
            <a:r>
              <a:rPr lang="en-US" b="1" i="0" dirty="0">
                <a:effectLst/>
                <a:latin typeface="+mj-lt"/>
              </a:rPr>
              <a:t>abusive or not</a:t>
            </a:r>
            <a:r>
              <a:rPr lang="en-US" b="0" i="0" dirty="0">
                <a:effectLst/>
                <a:latin typeface="+mj-lt"/>
              </a:rPr>
              <a:t>, enabling efficient reporting to YouTube. </a:t>
            </a:r>
          </a:p>
          <a:p>
            <a:pPr marL="898525" indent="-457200" algn="just">
              <a:buFont typeface="Arial" panose="020B0604020202020204" pitchFamily="34" charset="0"/>
              <a:buChar char="•"/>
            </a:pPr>
            <a:r>
              <a:rPr lang="en-US" b="0" i="0" dirty="0">
                <a:effectLst/>
                <a:latin typeface="+mj-lt"/>
              </a:rPr>
              <a:t>This functionality, aimed at fostering a safer online environment, recommends the disabling of comment sections for the well-being of both content creators and YouTube users.</a:t>
            </a:r>
            <a:endParaRPr lang="en-IN" dirty="0">
              <a:latin typeface="+mj-lt"/>
            </a:endParaRPr>
          </a:p>
        </p:txBody>
      </p:sp>
    </p:spTree>
    <p:extLst>
      <p:ext uri="{BB962C8B-B14F-4D97-AF65-F5344CB8AC3E}">
        <p14:creationId xmlns:p14="http://schemas.microsoft.com/office/powerpoint/2010/main" val="184424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Sequoia_2022-01-18">
  <a:themeElements>
    <a:clrScheme name="_Stanford">
      <a:dk1>
        <a:srgbClr val="000000"/>
      </a:dk1>
      <a:lt1>
        <a:sysClr val="window" lastClr="FFFFFF"/>
      </a:lt1>
      <a:dk2>
        <a:srgbClr val="000000"/>
      </a:dk2>
      <a:lt2>
        <a:srgbClr val="FFFFFF"/>
      </a:lt2>
      <a:accent1>
        <a:srgbClr val="8C1515"/>
      </a:accent1>
      <a:accent2>
        <a:srgbClr val="53565A"/>
      </a:accent2>
      <a:accent3>
        <a:srgbClr val="B6B1A9"/>
      </a:accent3>
      <a:accent4>
        <a:srgbClr val="00505C"/>
      </a:accent4>
      <a:accent5>
        <a:srgbClr val="E98300"/>
      </a:accent5>
      <a:accent6>
        <a:srgbClr val="53284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_Stanford 2">
      <a:dk1>
        <a:srgbClr val="2E2D29"/>
      </a:dk1>
      <a:lt1>
        <a:sysClr val="window" lastClr="FFFFFF"/>
      </a:lt1>
      <a:dk2>
        <a:srgbClr val="2E2D29"/>
      </a:dk2>
      <a:lt2>
        <a:srgbClr val="FFFFFF"/>
      </a:lt2>
      <a:accent1>
        <a:srgbClr val="8C1515"/>
      </a:accent1>
      <a:accent2>
        <a:srgbClr val="4D4F53"/>
      </a:accent2>
      <a:accent3>
        <a:srgbClr val="8D8579"/>
      </a:accent3>
      <a:accent4>
        <a:srgbClr val="00505C"/>
      </a:accent4>
      <a:accent5>
        <a:srgbClr val="E98300"/>
      </a:accent5>
      <a:accent6>
        <a:srgbClr val="53284F"/>
      </a:accent6>
      <a:hlink>
        <a:srgbClr val="2E2D29"/>
      </a:hlink>
      <a:folHlink>
        <a:srgbClr val="2E2D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_Stanford 2">
      <a:dk1>
        <a:srgbClr val="2E2D29"/>
      </a:dk1>
      <a:lt1>
        <a:sysClr val="window" lastClr="FFFFFF"/>
      </a:lt1>
      <a:dk2>
        <a:srgbClr val="2E2D29"/>
      </a:dk2>
      <a:lt2>
        <a:srgbClr val="FFFFFF"/>
      </a:lt2>
      <a:accent1>
        <a:srgbClr val="8C1515"/>
      </a:accent1>
      <a:accent2>
        <a:srgbClr val="4D4F53"/>
      </a:accent2>
      <a:accent3>
        <a:srgbClr val="8D8579"/>
      </a:accent3>
      <a:accent4>
        <a:srgbClr val="00505C"/>
      </a:accent4>
      <a:accent5>
        <a:srgbClr val="E98300"/>
      </a:accent5>
      <a:accent6>
        <a:srgbClr val="53284F"/>
      </a:accent6>
      <a:hlink>
        <a:srgbClr val="2E2D29"/>
      </a:hlink>
      <a:folHlink>
        <a:srgbClr val="2E2D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23709</TotalTime>
  <Words>996</Words>
  <Application>Microsoft Office PowerPoint</Application>
  <PresentationFormat>Widescreen</PresentationFormat>
  <Paragraphs>128</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Wingdings</vt:lpstr>
      <vt:lpstr>Sequoia_2022-01-18</vt:lpstr>
      <vt:lpstr>YouTube Comment Abusivity Analyzer </vt:lpstr>
      <vt:lpstr>Problem statement</vt:lpstr>
      <vt:lpstr>Literature Survey </vt:lpstr>
      <vt:lpstr>Literature Survey </vt:lpstr>
      <vt:lpstr>System Architecture</vt:lpstr>
      <vt:lpstr>Module Description and algorithms planned to use</vt:lpstr>
      <vt:lpstr>Module Description and algorithms planned to use</vt:lpstr>
      <vt:lpstr>Module Description and algorithms planned to use</vt:lpstr>
      <vt:lpstr>Module Description and algorithms planned to use</vt:lpstr>
      <vt:lpstr>Module Description and algorithms planned to use</vt:lpstr>
      <vt:lpstr>Deliverables</vt:lpstr>
      <vt:lpstr>Sample Screenshot</vt:lpstr>
      <vt:lpstr>Sample Screenshot</vt:lpstr>
      <vt:lpstr>Sample Screenshot</vt:lpstr>
      <vt:lpstr>Sample Screenshot</vt:lpstr>
      <vt:lpstr>Sample Screenshot</vt:lpstr>
      <vt:lpstr>Sample Screenshot</vt:lpstr>
      <vt:lpstr>Tools and Technologies</vt:lpstr>
      <vt:lpstr>REFERENCES:</vt:lpstr>
    </vt:vector>
  </TitlesOfParts>
  <Company>Stanford GSB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Sequoia</dc:title>
  <dc:creator>visualdesign@stanford.edu</dc:creator>
  <cp:lastModifiedBy>deivamani mallayya</cp:lastModifiedBy>
  <cp:revision>439</cp:revision>
  <dcterms:created xsi:type="dcterms:W3CDTF">2019-07-01T20:06:24Z</dcterms:created>
  <dcterms:modified xsi:type="dcterms:W3CDTF">2023-10-29T04:15:11Z</dcterms:modified>
</cp:coreProperties>
</file>